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baseline="0"/>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13368399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59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4848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63987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966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txBox="1">
            <a:spLocks noGrp="1"/>
          </p:cNvSpPr>
          <p:nvPr>
            <p:ph type="sldNum" idx="12"/>
          </p:nvPr>
        </p:nvSpPr>
        <p:spPr>
          <a:xfrm>
            <a:off x="3884612" y="8685211"/>
            <a:ext cx="2971799" cy="457200"/>
          </a:xfrm>
          <a:prstGeom prst="rect">
            <a:avLst/>
          </a:prstGeom>
        </p:spPr>
        <p:txBody>
          <a:bodyPr lIns="91425" tIns="91425" rIns="91425" bIns="91425" anchor="b" anchorCtr="0">
            <a:noAutofit/>
          </a:bodyPr>
          <a:lstStyle/>
          <a:p>
            <a:pPr lvl="0" rtl="0">
              <a:spcBef>
                <a:spcPts val="0"/>
              </a:spcBef>
              <a:buClr>
                <a:srgbClr val="000000"/>
              </a:buClr>
              <a:buFont typeface="Arial"/>
              <a:buNone/>
            </a:pPr>
            <a:endParaRPr/>
          </a:p>
          <a:p>
            <a:pPr lvl="1" rtl="0">
              <a:spcBef>
                <a:spcPts val="0"/>
              </a:spcBef>
              <a:buClr>
                <a:srgbClr val="000000"/>
              </a:buClr>
              <a:buFont typeface="Arial"/>
              <a:buNone/>
            </a:pPr>
            <a:endParaRPr/>
          </a:p>
          <a:p>
            <a:pPr lvl="2" rtl="0">
              <a:spcBef>
                <a:spcPts val="0"/>
              </a:spcBef>
              <a:buClr>
                <a:srgbClr val="000000"/>
              </a:buClr>
              <a:buFont typeface="Arial"/>
              <a:buNone/>
            </a:pPr>
            <a:endParaRPr/>
          </a:p>
          <a:p>
            <a:pPr lvl="3" rtl="0">
              <a:spcBef>
                <a:spcPts val="0"/>
              </a:spcBef>
              <a:buClr>
                <a:srgbClr val="000000"/>
              </a:buClr>
              <a:buFont typeface="Arial"/>
              <a:buNone/>
            </a:pPr>
            <a:endParaRPr/>
          </a:p>
          <a:p>
            <a:pPr lvl="4" rtl="0">
              <a:spcBef>
                <a:spcPts val="0"/>
              </a:spcBef>
              <a:buClr>
                <a:srgbClr val="000000"/>
              </a:buClr>
              <a:buFont typeface="Arial"/>
              <a:buNone/>
            </a:pPr>
            <a:endParaRPr/>
          </a:p>
          <a:p>
            <a:pPr lvl="5" rtl="0">
              <a:spcBef>
                <a:spcPts val="0"/>
              </a:spcBef>
              <a:buClr>
                <a:srgbClr val="000000"/>
              </a:buClr>
              <a:buFont typeface="Arial"/>
              <a:buNone/>
            </a:pPr>
            <a:endParaRPr/>
          </a:p>
          <a:p>
            <a:pPr lvl="6" rtl="0">
              <a:spcBef>
                <a:spcPts val="0"/>
              </a:spcBef>
              <a:buClr>
                <a:srgbClr val="000000"/>
              </a:buClr>
              <a:buFont typeface="Arial"/>
              <a:buNone/>
            </a:pPr>
            <a:endParaRPr/>
          </a:p>
          <a:p>
            <a:pPr lvl="7" rtl="0">
              <a:spcBef>
                <a:spcPts val="0"/>
              </a:spcBef>
              <a:buClr>
                <a:srgbClr val="000000"/>
              </a:buClr>
              <a:buFont typeface="Arial"/>
              <a:buNone/>
            </a:pPr>
            <a:endParaRPr/>
          </a:p>
          <a:p>
            <a:pPr lvl="8">
              <a:spcBef>
                <a:spcPts val="0"/>
              </a:spcBef>
              <a:buClr>
                <a:srgbClr val="000000"/>
              </a:buClr>
              <a:buFont typeface="Arial"/>
              <a:buNone/>
            </a:pPr>
            <a:endParaRPr/>
          </a:p>
        </p:txBody>
      </p:sp>
    </p:spTree>
    <p:extLst>
      <p:ext uri="{BB962C8B-B14F-4D97-AF65-F5344CB8AC3E}">
        <p14:creationId xmlns:p14="http://schemas.microsoft.com/office/powerpoint/2010/main" val="5256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3795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108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507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016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601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6563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6059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6976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9441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116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1557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71849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5196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80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798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57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9821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568685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1364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501012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52967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58856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9339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875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05021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7190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58897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26590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299205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5548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962400" y="0"/>
            <a:ext cx="5181600" cy="9144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2800" b="0" i="0" u="none" strike="noStrike" cap="none" baseline="0">
                <a:solidFill>
                  <a:srgbClr val="FF0000"/>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title" idx="2"/>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baseline="0"/>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04800" y="0"/>
            <a:ext cx="8839199" cy="914400"/>
          </a:xfrm>
          <a:prstGeom prst="rect">
            <a:avLst/>
          </a:prstGeom>
          <a:noFill/>
          <a:ln>
            <a:noFill/>
          </a:ln>
        </p:spPr>
        <p:txBody>
          <a:bodyPr lIns="91425" tIns="91425" rIns="91425" bIns="91425" anchor="t"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0" y="838200"/>
            <a:ext cx="6096000" cy="6019799"/>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baseline="0"/>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lnSpc>
                <a:spcPct val="100000"/>
              </a:lnSpc>
              <a:spcBef>
                <a:spcPts val="0"/>
              </a:spcBef>
              <a:spcAft>
                <a:spcPts val="0"/>
              </a:spcAft>
              <a:defRPr sz="4400">
                <a:solidFill>
                  <a:schemeClr val="dk2"/>
                </a:solidFill>
                <a:latin typeface="Arial"/>
                <a:ea typeface="Arial"/>
                <a:cs typeface="Arial"/>
                <a:sym typeface="Arial"/>
              </a:defRPr>
            </a:lvl1pPr>
            <a:lvl2pPr algn="ctr" rtl="0">
              <a:lnSpc>
                <a:spcPct val="100000"/>
              </a:lnSpc>
              <a:spcBef>
                <a:spcPts val="0"/>
              </a:spcBef>
              <a:spcAft>
                <a:spcPts val="0"/>
              </a:spcAft>
              <a:defRPr sz="4400">
                <a:solidFill>
                  <a:schemeClr val="dk2"/>
                </a:solidFill>
                <a:latin typeface="Arial"/>
                <a:ea typeface="Arial"/>
                <a:cs typeface="Arial"/>
                <a:sym typeface="Arial"/>
              </a:defRPr>
            </a:lvl2pPr>
            <a:lvl3pPr algn="ctr" rtl="0">
              <a:lnSpc>
                <a:spcPct val="100000"/>
              </a:lnSpc>
              <a:spcBef>
                <a:spcPts val="0"/>
              </a:spcBef>
              <a:spcAft>
                <a:spcPts val="0"/>
              </a:spcAft>
              <a:defRPr sz="4400">
                <a:solidFill>
                  <a:schemeClr val="dk2"/>
                </a:solidFill>
                <a:latin typeface="Arial"/>
                <a:ea typeface="Arial"/>
                <a:cs typeface="Arial"/>
                <a:sym typeface="Arial"/>
              </a:defRPr>
            </a:lvl3pPr>
            <a:lvl4pPr algn="ctr" rtl="0">
              <a:lnSpc>
                <a:spcPct val="100000"/>
              </a:lnSpc>
              <a:spcBef>
                <a:spcPts val="0"/>
              </a:spcBef>
              <a:spcAft>
                <a:spcPts val="0"/>
              </a:spcAft>
              <a:defRPr sz="4400">
                <a:solidFill>
                  <a:schemeClr val="dk2"/>
                </a:solidFill>
                <a:latin typeface="Arial"/>
                <a:ea typeface="Arial"/>
                <a:cs typeface="Arial"/>
                <a:sym typeface="Arial"/>
              </a:defRPr>
            </a:lvl4pPr>
            <a:lvl5pPr algn="ctr" rtl="0">
              <a:lnSpc>
                <a:spcPct val="100000"/>
              </a:lnSpc>
              <a:spcBef>
                <a:spcPts val="0"/>
              </a:spcBef>
              <a:spcAft>
                <a:spcPts val="0"/>
              </a:spcAft>
              <a:defRPr sz="4400">
                <a:solidFill>
                  <a:schemeClr val="dk2"/>
                </a:solidFill>
                <a:latin typeface="Arial"/>
                <a:ea typeface="Arial"/>
                <a:cs typeface="Arial"/>
                <a:sym typeface="Arial"/>
              </a:defRPr>
            </a:lvl5pPr>
            <a:lvl6pPr algn="ctr" rtl="0">
              <a:lnSpc>
                <a:spcPct val="100000"/>
              </a:lnSpc>
              <a:spcBef>
                <a:spcPts val="0"/>
              </a:spcBef>
              <a:spcAft>
                <a:spcPts val="0"/>
              </a:spcAft>
              <a:defRPr sz="4400">
                <a:solidFill>
                  <a:schemeClr val="dk2"/>
                </a:solidFill>
                <a:latin typeface="Arial"/>
                <a:ea typeface="Arial"/>
                <a:cs typeface="Arial"/>
                <a:sym typeface="Arial"/>
              </a:defRPr>
            </a:lvl6pPr>
            <a:lvl7pPr algn="ctr" rtl="0">
              <a:lnSpc>
                <a:spcPct val="100000"/>
              </a:lnSpc>
              <a:spcBef>
                <a:spcPts val="0"/>
              </a:spcBef>
              <a:spcAft>
                <a:spcPts val="0"/>
              </a:spcAft>
              <a:defRPr sz="4400">
                <a:solidFill>
                  <a:schemeClr val="dk2"/>
                </a:solidFill>
                <a:latin typeface="Arial"/>
                <a:ea typeface="Arial"/>
                <a:cs typeface="Arial"/>
                <a:sym typeface="Arial"/>
              </a:defRPr>
            </a:lvl7pPr>
            <a:lvl8pPr algn="ctr" rtl="0">
              <a:lnSpc>
                <a:spcPct val="100000"/>
              </a:lnSpc>
              <a:spcBef>
                <a:spcPts val="0"/>
              </a:spcBef>
              <a:spcAft>
                <a:spcPts val="0"/>
              </a:spcAft>
              <a:defRPr sz="4400">
                <a:solidFill>
                  <a:schemeClr val="dk2"/>
                </a:solidFill>
                <a:latin typeface="Arial"/>
                <a:ea typeface="Arial"/>
                <a:cs typeface="Arial"/>
                <a:sym typeface="Arial"/>
              </a:defRPr>
            </a:lvl8pPr>
            <a:lvl9pPr algn="ctr" rtl="0">
              <a:lnSpc>
                <a:spcPct val="100000"/>
              </a:lnSpc>
              <a:spcBef>
                <a:spcPts val="0"/>
              </a:spcBef>
              <a:spcAft>
                <a:spcPts val="0"/>
              </a:spcAft>
              <a:defRPr sz="4400">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algn="l"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rtl="0">
              <a:lnSpc>
                <a:spcPct val="100000"/>
              </a:lnSpc>
              <a:spcBef>
                <a:spcPts val="560"/>
              </a:spcBef>
              <a:spcAft>
                <a:spcPts val="0"/>
              </a:spcAft>
              <a:buFont typeface="Arial"/>
              <a:buChar char="●"/>
              <a:defRPr sz="2800"/>
            </a:lvl2pPr>
            <a:lvl3pPr marL="1143000" indent="-136525" rtl="0">
              <a:lnSpc>
                <a:spcPct val="100000"/>
              </a:lnSpc>
              <a:spcBef>
                <a:spcPts val="480"/>
              </a:spcBef>
              <a:spcAft>
                <a:spcPts val="0"/>
              </a:spcAft>
              <a:buFont typeface="Arial"/>
              <a:buChar char="●"/>
              <a:defRPr sz="2400"/>
            </a:lvl3pPr>
            <a:lvl4pPr marL="1600200" indent="-152400" rtl="0">
              <a:lnSpc>
                <a:spcPct val="100000"/>
              </a:lnSpc>
              <a:spcBef>
                <a:spcPts val="400"/>
              </a:spcBef>
              <a:spcAft>
                <a:spcPts val="0"/>
              </a:spcAft>
              <a:buFont typeface="Arial"/>
              <a:buChar char="●"/>
              <a:defRPr sz="2000"/>
            </a:lvl4pPr>
            <a:lvl5pPr marL="2057400" indent="-152400" rtl="0">
              <a:lnSpc>
                <a:spcPct val="100000"/>
              </a:lnSpc>
              <a:spcBef>
                <a:spcPts val="400"/>
              </a:spcBef>
              <a:spcAft>
                <a:spcPts val="0"/>
              </a:spcAft>
              <a:buFont typeface="Arial"/>
              <a:buChar char="●"/>
              <a:defRPr sz="2000"/>
            </a:lvl5pPr>
            <a:lvl6pPr marL="25146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6pPr>
            <a:lvl7pPr marL="29718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7pPr>
            <a:lvl8pPr marL="34290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8pPr>
            <a:lvl9pPr marL="3886200" indent="-107950" rtl="0">
              <a:lnSpc>
                <a:spcPct val="100000"/>
              </a:lnSpc>
              <a:spcBef>
                <a:spcPts val="640"/>
              </a:spcBef>
              <a:spcAft>
                <a:spcPts val="0"/>
              </a:spcAft>
              <a:buClr>
                <a:schemeClr val="dk1"/>
              </a:buClr>
              <a:buFont typeface="Arial"/>
              <a:buChar char="●"/>
              <a:defRPr sz="3200">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baseline="0"/>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5pPr>
            <a:lvl6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6pPr>
            <a:lvl7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7pPr>
            <a:lvl8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8pPr>
            <a:lvl9pPr marL="0" marR="0" indent="0" algn="ctr" rtl="0">
              <a:lnSpc>
                <a:spcPct val="100000"/>
              </a:lnSpc>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0" marR="0" indent="1206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77800" algn="l" rtl="0">
              <a:lnSpc>
                <a:spcPct val="100000"/>
              </a:lnSpc>
              <a:spcBef>
                <a:spcPts val="560"/>
              </a:spcBef>
              <a:spcAft>
                <a:spcPts val="0"/>
              </a:spcAft>
              <a:buFont typeface="Arial"/>
              <a:buChar char="●"/>
              <a:defRPr sz="2800" b="0" i="0" u="none" strike="noStrike" cap="none" baseline="0"/>
            </a:lvl2pPr>
            <a:lvl3pPr marL="1143000" marR="0" indent="-136525" algn="l" rtl="0">
              <a:lnSpc>
                <a:spcPct val="100000"/>
              </a:lnSpc>
              <a:spcBef>
                <a:spcPts val="480"/>
              </a:spcBef>
              <a:spcAft>
                <a:spcPts val="0"/>
              </a:spcAft>
              <a:buFont typeface="Arial"/>
              <a:buChar char="●"/>
              <a:defRPr sz="2400" b="0" i="0" u="none" strike="noStrike" cap="none" baseline="0"/>
            </a:lvl3pPr>
            <a:lvl4pPr marL="1600200" marR="0" indent="-152400" algn="l" rtl="0">
              <a:lnSpc>
                <a:spcPct val="100000"/>
              </a:lnSpc>
              <a:spcBef>
                <a:spcPts val="400"/>
              </a:spcBef>
              <a:spcAft>
                <a:spcPts val="0"/>
              </a:spcAft>
              <a:buFont typeface="Arial"/>
              <a:buChar char="●"/>
              <a:defRPr sz="2000" b="0" i="0" u="none" strike="noStrike" cap="none" baseline="0"/>
            </a:lvl4pPr>
            <a:lvl5pPr marL="2057400" marR="0" indent="-152400" algn="l" rtl="0">
              <a:lnSpc>
                <a:spcPct val="100000"/>
              </a:lnSpc>
              <a:spcBef>
                <a:spcPts val="400"/>
              </a:spcBef>
              <a:spcAft>
                <a:spcPts val="0"/>
              </a:spcAft>
              <a:buFont typeface="Arial"/>
              <a:buChar char="●"/>
              <a:defRPr sz="2000" b="0" i="0" u="none" strike="noStrike" cap="none" baseline="0"/>
            </a:lvl5pPr>
            <a:lvl6pPr marL="25146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6pPr>
            <a:lvl7pPr marL="29718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7pPr>
            <a:lvl8pPr marL="34290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8pPr>
            <a:lvl9pPr marL="3886200" marR="0" indent="-107950" algn="l" rtl="0">
              <a:lnSpc>
                <a:spcPct val="100000"/>
              </a:lnSpc>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sz="14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noAutofit/>
          </a:bodyPr>
          <a:lstStyle/>
          <a:p>
            <a:pPr marL="0" marR="0" lvl="0" indent="0" algn="r" rtl="0">
              <a:spcBef>
                <a:spcPts val="0"/>
              </a:spcBef>
            </a:pPr>
            <a:endParaRPr sz="1400" b="0" i="0" u="none" strike="noStrike" cap="none" baseline="0"/>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zkgGK99Vsq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hyperlink" Target="http://youtube.com/v/1yEZI43kAv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jvnU0v6hcU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LowP8zYHDY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3">
            <a:alphaModFix/>
          </a:blip>
          <a:srcRect t="7980" r="60847" b="21522"/>
          <a:stretch/>
        </p:blipFill>
        <p:spPr>
          <a:xfrm>
            <a:off x="94375" y="132850"/>
            <a:ext cx="3866001" cy="3915324"/>
          </a:xfrm>
          <a:prstGeom prst="rect">
            <a:avLst/>
          </a:prstGeom>
          <a:noFill/>
          <a:ln w="19050" cap="flat" cmpd="sng">
            <a:solidFill>
              <a:schemeClr val="dk2"/>
            </a:solidFill>
            <a:prstDash val="solid"/>
            <a:round/>
            <a:headEnd type="none" w="med" len="med"/>
            <a:tailEnd type="none" w="med" len="med"/>
          </a:ln>
        </p:spPr>
      </p:pic>
      <p:pic>
        <p:nvPicPr>
          <p:cNvPr id="35" name="Shape 35"/>
          <p:cNvPicPr preferRelativeResize="0"/>
          <p:nvPr/>
        </p:nvPicPr>
        <p:blipFill>
          <a:blip r:embed="rId4">
            <a:alphaModFix/>
          </a:blip>
          <a:stretch>
            <a:fillRect/>
          </a:stretch>
        </p:blipFill>
        <p:spPr>
          <a:xfrm>
            <a:off x="4118087" y="2210939"/>
            <a:ext cx="2152724" cy="1858772"/>
          </a:xfrm>
          <a:prstGeom prst="rect">
            <a:avLst/>
          </a:prstGeom>
          <a:noFill/>
          <a:ln w="19050" cap="flat" cmpd="sng">
            <a:solidFill>
              <a:srgbClr val="000000"/>
            </a:solidFill>
            <a:prstDash val="solid"/>
            <a:round/>
            <a:headEnd type="none" w="med" len="med"/>
            <a:tailEnd type="none" w="med" len="med"/>
          </a:ln>
        </p:spPr>
      </p:pic>
      <p:pic>
        <p:nvPicPr>
          <p:cNvPr id="37" name="Shape 37"/>
          <p:cNvPicPr preferRelativeResize="0"/>
          <p:nvPr/>
        </p:nvPicPr>
        <p:blipFill>
          <a:blip r:embed="rId5">
            <a:alphaModFix/>
          </a:blip>
          <a:stretch>
            <a:fillRect/>
          </a:stretch>
        </p:blipFill>
        <p:spPr>
          <a:xfrm>
            <a:off x="94374" y="4163725"/>
            <a:ext cx="3716700" cy="2590649"/>
          </a:xfrm>
          <a:prstGeom prst="rect">
            <a:avLst/>
          </a:prstGeom>
          <a:noFill/>
          <a:ln w="19050" cap="flat" cmpd="sng">
            <a:solidFill>
              <a:srgbClr val="000000"/>
            </a:solidFill>
            <a:prstDash val="solid"/>
            <a:round/>
            <a:headEnd type="none" w="med" len="med"/>
            <a:tailEnd type="none" w="med" len="med"/>
          </a:ln>
        </p:spPr>
      </p:pic>
      <p:pic>
        <p:nvPicPr>
          <p:cNvPr id="38" name="Shape 38"/>
          <p:cNvPicPr preferRelativeResize="0"/>
          <p:nvPr/>
        </p:nvPicPr>
        <p:blipFill>
          <a:blip r:embed="rId6">
            <a:alphaModFix/>
          </a:blip>
          <a:stretch>
            <a:fillRect/>
          </a:stretch>
        </p:blipFill>
        <p:spPr>
          <a:xfrm>
            <a:off x="6536584" y="2210975"/>
            <a:ext cx="2512616" cy="1858775"/>
          </a:xfrm>
          <a:prstGeom prst="rect">
            <a:avLst/>
          </a:prstGeom>
          <a:noFill/>
          <a:ln w="19050" cap="flat" cmpd="sng">
            <a:solidFill>
              <a:srgbClr val="000000"/>
            </a:solidFill>
            <a:prstDash val="solid"/>
            <a:round/>
            <a:headEnd type="none" w="med" len="med"/>
            <a:tailEnd type="none" w="med" len="med"/>
          </a:ln>
        </p:spPr>
      </p:pic>
      <p:pic>
        <p:nvPicPr>
          <p:cNvPr id="39" name="Shape 39"/>
          <p:cNvPicPr preferRelativeResize="0"/>
          <p:nvPr/>
        </p:nvPicPr>
        <p:blipFill>
          <a:blip r:embed="rId7">
            <a:alphaModFix/>
          </a:blip>
          <a:stretch>
            <a:fillRect/>
          </a:stretch>
        </p:blipFill>
        <p:spPr>
          <a:xfrm>
            <a:off x="3911227" y="4163725"/>
            <a:ext cx="2875422" cy="2590650"/>
          </a:xfrm>
          <a:prstGeom prst="rect">
            <a:avLst/>
          </a:prstGeom>
          <a:noFill/>
          <a:ln w="19050" cap="flat" cmpd="sng">
            <a:solidFill>
              <a:srgbClr val="000000"/>
            </a:solidFill>
            <a:prstDash val="solid"/>
            <a:round/>
            <a:headEnd type="none" w="med" len="med"/>
            <a:tailEnd type="none" w="med" len="med"/>
          </a:ln>
        </p:spPr>
      </p:pic>
      <p:pic>
        <p:nvPicPr>
          <p:cNvPr id="40" name="Shape 40"/>
          <p:cNvPicPr preferRelativeResize="0"/>
          <p:nvPr/>
        </p:nvPicPr>
        <p:blipFill>
          <a:blip r:embed="rId8">
            <a:alphaModFix/>
          </a:blip>
          <a:stretch>
            <a:fillRect/>
          </a:stretch>
        </p:blipFill>
        <p:spPr>
          <a:xfrm>
            <a:off x="6896482" y="4163725"/>
            <a:ext cx="2152716" cy="2590649"/>
          </a:xfrm>
          <a:prstGeom prst="rect">
            <a:avLst/>
          </a:prstGeom>
          <a:noFill/>
          <a:ln w="19050" cap="flat" cmpd="sng">
            <a:solidFill>
              <a:srgbClr val="000000"/>
            </a:solidFill>
            <a:prstDash val="solid"/>
            <a:round/>
            <a:headEnd type="none" w="med" len="med"/>
            <a:tailEnd type="none" w="med" len="med"/>
          </a:ln>
        </p:spPr>
      </p:pic>
      <p:sp>
        <p:nvSpPr>
          <p:cNvPr id="41" name="Shape 41"/>
          <p:cNvSpPr txBox="1">
            <a:spLocks noGrp="1"/>
          </p:cNvSpPr>
          <p:nvPr>
            <p:ph type="ctrTitle"/>
          </p:nvPr>
        </p:nvSpPr>
        <p:spPr>
          <a:xfrm>
            <a:off x="4118100" y="587829"/>
            <a:ext cx="4931100" cy="1529083"/>
          </a:xfrm>
          <a:prstGeom prst="rect">
            <a:avLst/>
          </a:prstGeom>
          <a:solidFill>
            <a:srgbClr val="FFF2CC"/>
          </a:soli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en-US" sz="1600" i="0" u="sng" strike="noStrike" cap="none" baseline="0" dirty="0" smtClean="0">
                <a:solidFill>
                  <a:srgbClr val="000000"/>
                </a:solidFill>
                <a:latin typeface="Limelight"/>
                <a:ea typeface="Limelight"/>
                <a:cs typeface="Limelight"/>
                <a:sym typeface="Limelight"/>
              </a:rPr>
              <a:t>Commerce </a:t>
            </a:r>
            <a:r>
              <a:rPr lang="en-US" sz="1600" u="sng" dirty="0">
                <a:solidFill>
                  <a:srgbClr val="000000"/>
                </a:solidFill>
                <a:latin typeface="Limelight"/>
                <a:ea typeface="Limelight"/>
                <a:cs typeface="Limelight"/>
                <a:sym typeface="Limelight"/>
              </a:rPr>
              <a:t>&amp;</a:t>
            </a:r>
            <a:r>
              <a:rPr lang="en-US" sz="1600" i="0" u="sng" strike="noStrike" cap="none" baseline="0" dirty="0">
                <a:solidFill>
                  <a:srgbClr val="000000"/>
                </a:solidFill>
                <a:latin typeface="Limelight"/>
                <a:ea typeface="Limelight"/>
                <a:cs typeface="Limelight"/>
                <a:sym typeface="Limelight"/>
              </a:rPr>
              <a:t> Culture, 500–1500</a:t>
            </a:r>
          </a:p>
          <a:p>
            <a:pPr marL="0" marR="0" lvl="0" indent="0" algn="ctr" rtl="0">
              <a:lnSpc>
                <a:spcPct val="100000"/>
              </a:lnSpc>
              <a:spcBef>
                <a:spcPts val="0"/>
              </a:spcBef>
              <a:spcAft>
                <a:spcPts val="0"/>
              </a:spcAft>
              <a:buClr>
                <a:srgbClr val="FF0000"/>
              </a:buClr>
              <a:buSzPct val="25000"/>
              <a:buFont typeface="Arial"/>
              <a:buNone/>
            </a:pPr>
            <a:r>
              <a:rPr lang="en-US" sz="1800" dirty="0">
                <a:solidFill>
                  <a:srgbClr val="CC0000"/>
                </a:solidFill>
                <a:latin typeface="Limelight"/>
                <a:ea typeface="Limelight"/>
                <a:cs typeface="Limelight"/>
                <a:sym typeface="Limelight"/>
              </a:rPr>
              <a:t>“Silk Roads, Sea Roads, &amp; Sand Roads”</a:t>
            </a:r>
          </a:p>
          <a:p>
            <a:pPr marL="0" marR="0" lvl="0" indent="0" algn="ctr" rtl="0">
              <a:lnSpc>
                <a:spcPct val="100000"/>
              </a:lnSpc>
              <a:spcBef>
                <a:spcPts val="0"/>
              </a:spcBef>
              <a:spcAft>
                <a:spcPts val="0"/>
              </a:spcAft>
              <a:buClr>
                <a:srgbClr val="FF0000"/>
              </a:buClr>
              <a:buSzPct val="25000"/>
              <a:buFont typeface="Arial"/>
              <a:buNone/>
            </a:pPr>
            <a:r>
              <a:rPr lang="en-US" sz="1800" dirty="0">
                <a:solidFill>
                  <a:srgbClr val="CC0000"/>
                </a:solidFill>
                <a:latin typeface="Limelight"/>
                <a:ea typeface="Limelight"/>
                <a:cs typeface="Limelight"/>
                <a:sym typeface="Limelight"/>
              </a:rPr>
              <a:t>oh, &amp; the “American Web”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4675" y="52050"/>
            <a:ext cx="5454900" cy="703500"/>
          </a:xfrm>
          <a:prstGeom prst="rect">
            <a:avLst/>
          </a:prstGeom>
          <a:solidFill>
            <a:srgbClr val="000000"/>
          </a:solidFill>
          <a:ln w="19050" cap="flat" cmpd="sng">
            <a:solidFill>
              <a:srgbClr val="434343"/>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1800" b="1" i="1" u="none" strike="noStrike" cap="none" baseline="0">
                <a:solidFill>
                  <a:srgbClr val="FFFFFF"/>
                </a:solidFill>
                <a:latin typeface="Gorditas"/>
                <a:ea typeface="Gorditas"/>
                <a:cs typeface="Gorditas"/>
                <a:sym typeface="Gorditas"/>
              </a:rPr>
              <a:t>Q. What was the impact of disease along the Silk Roads?</a:t>
            </a:r>
          </a:p>
        </p:txBody>
      </p:sp>
      <p:sp>
        <p:nvSpPr>
          <p:cNvPr id="104" name="Shape 104"/>
          <p:cNvSpPr txBox="1">
            <a:spLocks noGrp="1"/>
          </p:cNvSpPr>
          <p:nvPr>
            <p:ph type="body" idx="1"/>
          </p:nvPr>
        </p:nvSpPr>
        <p:spPr>
          <a:xfrm>
            <a:off x="74675" y="821975"/>
            <a:ext cx="5454900" cy="5967299"/>
          </a:xfrm>
          <a:prstGeom prst="rect">
            <a:avLst/>
          </a:prstGeom>
          <a:solidFill>
            <a:srgbClr val="666666"/>
          </a:soli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R="0" indent="0" algn="l" rtl="0">
              <a:lnSpc>
                <a:spcPct val="80000"/>
              </a:lnSpc>
              <a:spcBef>
                <a:spcPts val="400"/>
              </a:spcBef>
              <a:spcAft>
                <a:spcPts val="0"/>
              </a:spcAft>
              <a:buNone/>
            </a:pPr>
            <a:r>
              <a:rPr lang="en-US" sz="2400">
                <a:solidFill>
                  <a:srgbClr val="EFEFEF"/>
                </a:solidFill>
                <a:latin typeface="Enriqueta"/>
                <a:ea typeface="Enriqueta"/>
                <a:cs typeface="Enriqueta"/>
                <a:sym typeface="Enriqueta"/>
              </a:rPr>
              <a:t>S</a:t>
            </a:r>
            <a:r>
              <a:rPr lang="en-US" sz="2400" b="0" i="0" u="none" strike="noStrike" cap="none" baseline="0">
                <a:solidFill>
                  <a:srgbClr val="EFEFEF"/>
                </a:solidFill>
                <a:latin typeface="Enriqueta"/>
                <a:ea typeface="Enriqueta"/>
                <a:cs typeface="Enriqueta"/>
                <a:sym typeface="Enriqueta"/>
              </a:rPr>
              <a:t>pread of some particularly virulent</a:t>
            </a:r>
            <a:r>
              <a:rPr lang="en-US" sz="2400">
                <a:solidFill>
                  <a:srgbClr val="EFEFEF"/>
                </a:solidFill>
                <a:latin typeface="Enriqueta"/>
                <a:ea typeface="Enriqueta"/>
                <a:cs typeface="Enriqueta"/>
                <a:sym typeface="Enriqueta"/>
              </a:rPr>
              <a:t> </a:t>
            </a:r>
            <a:r>
              <a:rPr lang="en-US" sz="2400" b="0" i="0" u="none" strike="noStrike" cap="none" baseline="0">
                <a:solidFill>
                  <a:srgbClr val="EFEFEF"/>
                </a:solidFill>
                <a:latin typeface="Enriqueta"/>
                <a:ea typeface="Enriqueta"/>
                <a:cs typeface="Enriqueta"/>
                <a:sym typeface="Enriqueta"/>
              </a:rPr>
              <a:t>epidemic diseases could lead to </a:t>
            </a:r>
            <a:r>
              <a:rPr lang="en-US" sz="2400" b="1" i="0" u="none" strike="noStrike" cap="none" baseline="0">
                <a:solidFill>
                  <a:srgbClr val="EFEFEF"/>
                </a:solidFill>
                <a:latin typeface="Enriqueta"/>
                <a:ea typeface="Enriqueta"/>
                <a:cs typeface="Enriqueta"/>
                <a:sym typeface="Enriqueta"/>
              </a:rPr>
              <a:t>deaths on a large scale</a:t>
            </a:r>
            <a:r>
              <a:rPr lang="en-US" sz="2400" b="0" i="0" u="none" strike="noStrike" cap="none" baseline="0">
                <a:solidFill>
                  <a:srgbClr val="EFEFEF"/>
                </a:solidFill>
                <a:latin typeface="Enriqueta"/>
                <a:ea typeface="Enriqueta"/>
                <a:cs typeface="Enriqueta"/>
                <a:sym typeface="Enriqueta"/>
              </a:rPr>
              <a:t>.</a:t>
            </a:r>
          </a:p>
          <a:p>
            <a:pPr marR="0" lvl="0" indent="0" algn="l" rtl="0">
              <a:lnSpc>
                <a:spcPct val="80000"/>
              </a:lnSpc>
              <a:spcBef>
                <a:spcPts val="400"/>
              </a:spcBef>
              <a:spcAft>
                <a:spcPts val="0"/>
              </a:spcAft>
              <a:buNone/>
            </a:pPr>
            <a:endParaRPr sz="600">
              <a:solidFill>
                <a:srgbClr val="EFEFEF"/>
              </a:solidFill>
              <a:latin typeface="Enriqueta"/>
              <a:ea typeface="Enriqueta"/>
              <a:cs typeface="Enriqueta"/>
              <a:sym typeface="Enriqueta"/>
            </a:endParaRPr>
          </a:p>
          <a:p>
            <a:pPr marR="0" indent="0" algn="l" rtl="0">
              <a:lnSpc>
                <a:spcPct val="80000"/>
              </a:lnSpc>
              <a:spcBef>
                <a:spcPts val="400"/>
              </a:spcBef>
              <a:spcAft>
                <a:spcPts val="0"/>
              </a:spcAft>
              <a:buNone/>
            </a:pPr>
            <a:r>
              <a:rPr lang="en-US" sz="2400">
                <a:solidFill>
                  <a:srgbClr val="FFFFFF"/>
                </a:solidFill>
                <a:latin typeface="Enriqueta"/>
                <a:ea typeface="Enriqueta"/>
                <a:cs typeface="Enriqueta"/>
                <a:sym typeface="Enriqueta"/>
              </a:rPr>
              <a:t>W</a:t>
            </a:r>
            <a:r>
              <a:rPr lang="en-US" sz="2400" b="0" i="0" u="none" strike="noStrike" cap="none" baseline="0">
                <a:solidFill>
                  <a:srgbClr val="FFFFFF"/>
                </a:solidFill>
                <a:latin typeface="Enriqueta"/>
                <a:ea typeface="Enriqueta"/>
                <a:cs typeface="Enriqueta"/>
                <a:sym typeface="Enriqueta"/>
              </a:rPr>
              <a:t>orst example of this occurred in the </a:t>
            </a:r>
            <a:r>
              <a:rPr lang="en-US" sz="2400">
                <a:solidFill>
                  <a:srgbClr val="FFFFFF"/>
                </a:solidFill>
                <a:latin typeface="Enriqueta"/>
                <a:ea typeface="Enriqueta"/>
                <a:cs typeface="Enriqueta"/>
                <a:sym typeface="Enriqueta"/>
              </a:rPr>
              <a:t>14th</a:t>
            </a:r>
            <a:r>
              <a:rPr lang="en-US" sz="2400" b="0" i="0" u="none" strike="noStrike" cap="none" baseline="0">
                <a:solidFill>
                  <a:srgbClr val="FFFFFF"/>
                </a:solidFill>
                <a:latin typeface="Enriqueta"/>
                <a:ea typeface="Enriqueta"/>
                <a:cs typeface="Enriqueta"/>
                <a:sym typeface="Enriqueta"/>
              </a:rPr>
              <a:t> cent</a:t>
            </a:r>
            <a:r>
              <a:rPr lang="en-US" sz="2400">
                <a:solidFill>
                  <a:srgbClr val="FFFFFF"/>
                </a:solidFill>
                <a:latin typeface="Enriqueta"/>
                <a:ea typeface="Enriqueta"/>
                <a:cs typeface="Enriqueta"/>
                <a:sym typeface="Enriqueta"/>
              </a:rPr>
              <a:t>.</a:t>
            </a:r>
            <a:r>
              <a:rPr lang="en-US" sz="2400" b="0" i="0" u="none" strike="noStrike" cap="none" baseline="0">
                <a:solidFill>
                  <a:srgbClr val="FFFFFF"/>
                </a:solidFill>
                <a:latin typeface="Enriqueta"/>
                <a:ea typeface="Enriqueta"/>
                <a:cs typeface="Enriqueta"/>
                <a:sym typeface="Enriqueta"/>
              </a:rPr>
              <a:t>, when the </a:t>
            </a:r>
            <a:r>
              <a:rPr lang="en-US" sz="2400" b="1" i="0" u="sng" strike="noStrike" cap="none" baseline="0">
                <a:solidFill>
                  <a:srgbClr val="FFFFFF"/>
                </a:solidFill>
                <a:latin typeface="Enriqueta"/>
                <a:ea typeface="Enriqueta"/>
                <a:cs typeface="Enriqueta"/>
                <a:sym typeface="Enriqueta"/>
              </a:rPr>
              <a:t>Black Death</a:t>
            </a:r>
            <a:r>
              <a:rPr lang="en-US" sz="2400" b="0" i="0" u="none" strike="noStrike" cap="none" baseline="0">
                <a:solidFill>
                  <a:srgbClr val="FFFFFF"/>
                </a:solidFill>
                <a:latin typeface="Enriqueta"/>
                <a:ea typeface="Enriqueta"/>
                <a:cs typeface="Enriqueta"/>
                <a:sym typeface="Enriqueta"/>
              </a:rPr>
              <a:t>, identified variously with </a:t>
            </a:r>
            <a:r>
              <a:rPr lang="en-US" sz="2400" b="0" i="1" u="none" strike="noStrike" cap="none" baseline="0">
                <a:solidFill>
                  <a:srgbClr val="FFFFFF"/>
                </a:solidFill>
                <a:latin typeface="Enriqueta"/>
                <a:ea typeface="Enriqueta"/>
                <a:cs typeface="Enriqueta"/>
                <a:sym typeface="Enriqueta"/>
              </a:rPr>
              <a:t>bubonic plague</a:t>
            </a:r>
            <a:r>
              <a:rPr lang="en-US" sz="2400" b="0" i="0" u="none" strike="noStrike" cap="none" baseline="0">
                <a:solidFill>
                  <a:srgbClr val="FFFFFF"/>
                </a:solidFill>
                <a:latin typeface="Enriqueta"/>
                <a:ea typeface="Enriqueta"/>
                <a:cs typeface="Enriqueta"/>
                <a:sym typeface="Enriqueta"/>
              </a:rPr>
              <a:t>, anthrax, or a package of epidemic diseases, </a:t>
            </a:r>
            <a:r>
              <a:rPr lang="en-US" sz="2400" b="1" i="0" u="none" strike="noStrike" cap="none" baseline="0">
                <a:solidFill>
                  <a:srgbClr val="FFFFFF"/>
                </a:solidFill>
                <a:latin typeface="Enriqueta"/>
                <a:ea typeface="Enriqueta"/>
                <a:cs typeface="Enriqueta"/>
                <a:sym typeface="Enriqueta"/>
              </a:rPr>
              <a:t>swept away nearly </a:t>
            </a:r>
            <a:r>
              <a:rPr lang="en-US" sz="2400" b="1">
                <a:solidFill>
                  <a:srgbClr val="FFFFFF"/>
                </a:solidFill>
                <a:latin typeface="Enriqueta"/>
                <a:ea typeface="Enriqueta"/>
                <a:cs typeface="Enriqueta"/>
                <a:sym typeface="Enriqueta"/>
              </a:rPr>
              <a:t>1/3</a:t>
            </a:r>
            <a:r>
              <a:rPr lang="en-US" sz="2400" b="1" i="0" u="none" strike="noStrike" cap="none" baseline="0">
                <a:solidFill>
                  <a:srgbClr val="FFFFFF"/>
                </a:solidFill>
                <a:latin typeface="Enriqueta"/>
                <a:ea typeface="Enriqueta"/>
                <a:cs typeface="Enriqueta"/>
                <a:sym typeface="Enriqueta"/>
              </a:rPr>
              <a:t> of the population in Europe, China, </a:t>
            </a:r>
            <a:r>
              <a:rPr lang="en-US" sz="2400" b="1">
                <a:solidFill>
                  <a:srgbClr val="FFFFFF"/>
                </a:solidFill>
                <a:latin typeface="Enriqueta"/>
                <a:ea typeface="Enriqueta"/>
                <a:cs typeface="Enriqueta"/>
                <a:sym typeface="Enriqueta"/>
              </a:rPr>
              <a:t>&amp;</a:t>
            </a:r>
            <a:r>
              <a:rPr lang="en-US" sz="2400" b="1" i="0" u="none" strike="noStrike" cap="none" baseline="0">
                <a:solidFill>
                  <a:srgbClr val="FFFFFF"/>
                </a:solidFill>
                <a:latin typeface="Enriqueta"/>
                <a:ea typeface="Enriqueta"/>
                <a:cs typeface="Enriqueta"/>
                <a:sym typeface="Enriqueta"/>
              </a:rPr>
              <a:t> the Middle East.</a:t>
            </a:r>
          </a:p>
          <a:p>
            <a:pPr marR="0" lvl="0" indent="0" algn="l" rtl="0">
              <a:lnSpc>
                <a:spcPct val="80000"/>
              </a:lnSpc>
              <a:spcBef>
                <a:spcPts val="400"/>
              </a:spcBef>
              <a:spcAft>
                <a:spcPts val="0"/>
              </a:spcAft>
              <a:buNone/>
            </a:pPr>
            <a:endParaRPr sz="600" b="1">
              <a:solidFill>
                <a:srgbClr val="EFEFEF"/>
              </a:solidFill>
              <a:latin typeface="Enriqueta"/>
              <a:ea typeface="Enriqueta"/>
              <a:cs typeface="Enriqueta"/>
              <a:sym typeface="Enriqueta"/>
            </a:endParaRPr>
          </a:p>
          <a:p>
            <a:pPr marR="0" lvl="0" indent="0" algn="l" rtl="0">
              <a:lnSpc>
                <a:spcPct val="80000"/>
              </a:lnSpc>
              <a:spcBef>
                <a:spcPts val="400"/>
              </a:spcBef>
              <a:spcAft>
                <a:spcPts val="0"/>
              </a:spcAft>
              <a:buNone/>
            </a:pPr>
            <a:r>
              <a:rPr lang="en-US" sz="1800" i="1">
                <a:solidFill>
                  <a:srgbClr val="EFEFEF"/>
                </a:solidFill>
                <a:latin typeface="Enriqueta"/>
                <a:ea typeface="Enriqueta"/>
                <a:cs typeface="Enriqueta"/>
                <a:sym typeface="Enriqueta"/>
              </a:rPr>
              <a:t>  I</a:t>
            </a:r>
            <a:r>
              <a:rPr lang="en-US" sz="1800" b="0" i="1" u="none" strike="noStrike" cap="none" baseline="0">
                <a:solidFill>
                  <a:srgbClr val="EFEFEF"/>
                </a:solidFill>
                <a:latin typeface="Enriqueta"/>
                <a:ea typeface="Enriqueta"/>
                <a:cs typeface="Enriqueta"/>
                <a:sym typeface="Enriqueta"/>
              </a:rPr>
              <a:t>n the long run, exchange of diseases </a:t>
            </a:r>
            <a:r>
              <a:rPr lang="en-US" sz="1800" b="1" i="1" u="none" strike="noStrike" cap="none" baseline="0">
                <a:solidFill>
                  <a:srgbClr val="EFEFEF"/>
                </a:solidFill>
                <a:latin typeface="Enriqueta"/>
                <a:ea typeface="Enriqueta"/>
                <a:cs typeface="Enriqueta"/>
                <a:sym typeface="Enriqueta"/>
              </a:rPr>
              <a:t>gave Europeans a certain advantage when, after 1500, they confronted peoples of Western Hemisphere</a:t>
            </a:r>
            <a:r>
              <a:rPr lang="en-US" sz="1800" b="0" i="1" u="none" strike="noStrike" cap="none" baseline="0">
                <a:solidFill>
                  <a:srgbClr val="EFEFEF"/>
                </a:solidFill>
                <a:latin typeface="Enriqueta"/>
                <a:ea typeface="Enriqueta"/>
                <a:cs typeface="Enriqueta"/>
                <a:sym typeface="Enriqueta"/>
              </a:rPr>
              <a:t>, who had little natural protection from diseases of Eastern Hemisphere.</a:t>
            </a:r>
          </a:p>
        </p:txBody>
      </p:sp>
      <p:pic>
        <p:nvPicPr>
          <p:cNvPr id="105" name="Shape 105"/>
          <p:cNvPicPr preferRelativeResize="0"/>
          <p:nvPr/>
        </p:nvPicPr>
        <p:blipFill rotWithShape="1">
          <a:blip r:embed="rId3">
            <a:alphaModFix/>
          </a:blip>
          <a:srcRect l="5667" t="5736" r="7269" b="16321"/>
          <a:stretch/>
        </p:blipFill>
        <p:spPr>
          <a:xfrm>
            <a:off x="6733100" y="5195275"/>
            <a:ext cx="2376050" cy="1594000"/>
          </a:xfrm>
          <a:prstGeom prst="rect">
            <a:avLst/>
          </a:prstGeom>
          <a:noFill/>
          <a:ln w="19050" cap="flat" cmpd="sng">
            <a:solidFill>
              <a:srgbClr val="000000"/>
            </a:solidFill>
            <a:prstDash val="solid"/>
            <a:round/>
            <a:headEnd type="none" w="med" len="med"/>
            <a:tailEnd type="none" w="med" len="med"/>
          </a:ln>
        </p:spPr>
      </p:pic>
      <p:pic>
        <p:nvPicPr>
          <p:cNvPr id="106" name="Shape 106"/>
          <p:cNvPicPr preferRelativeResize="0"/>
          <p:nvPr/>
        </p:nvPicPr>
        <p:blipFill rotWithShape="1">
          <a:blip r:embed="rId4">
            <a:alphaModFix/>
          </a:blip>
          <a:srcRect r="2931"/>
          <a:stretch/>
        </p:blipFill>
        <p:spPr>
          <a:xfrm>
            <a:off x="7467600" y="1681750"/>
            <a:ext cx="1641549" cy="1722013"/>
          </a:xfrm>
          <a:prstGeom prst="rect">
            <a:avLst/>
          </a:prstGeom>
          <a:noFill/>
          <a:ln w="19050" cap="flat" cmpd="sng">
            <a:solidFill>
              <a:srgbClr val="000000"/>
            </a:solidFill>
            <a:prstDash val="solid"/>
            <a:round/>
            <a:headEnd type="none" w="med" len="med"/>
            <a:tailEnd type="none" w="med" len="med"/>
          </a:ln>
        </p:spPr>
      </p:pic>
      <p:pic>
        <p:nvPicPr>
          <p:cNvPr id="107" name="Shape 107"/>
          <p:cNvPicPr preferRelativeResize="0"/>
          <p:nvPr/>
        </p:nvPicPr>
        <p:blipFill>
          <a:blip r:embed="rId5">
            <a:alphaModFix/>
          </a:blip>
          <a:stretch>
            <a:fillRect/>
          </a:stretch>
        </p:blipFill>
        <p:spPr>
          <a:xfrm>
            <a:off x="5607075" y="52050"/>
            <a:ext cx="3502075" cy="1629705"/>
          </a:xfrm>
          <a:prstGeom prst="rect">
            <a:avLst/>
          </a:prstGeom>
          <a:noFill/>
          <a:ln w="19050" cap="flat" cmpd="sng">
            <a:solidFill>
              <a:srgbClr val="000000"/>
            </a:solidFill>
            <a:prstDash val="solid"/>
            <a:round/>
            <a:headEnd type="none" w="med" len="med"/>
            <a:tailEnd type="none" w="med" len="med"/>
          </a:ln>
        </p:spPr>
      </p:pic>
      <p:pic>
        <p:nvPicPr>
          <p:cNvPr id="108" name="Shape 108"/>
          <p:cNvPicPr preferRelativeResize="0"/>
          <p:nvPr/>
        </p:nvPicPr>
        <p:blipFill>
          <a:blip r:embed="rId6">
            <a:alphaModFix/>
          </a:blip>
          <a:stretch>
            <a:fillRect/>
          </a:stretch>
        </p:blipFill>
        <p:spPr>
          <a:xfrm>
            <a:off x="5607075" y="1724050"/>
            <a:ext cx="1860525" cy="1700535"/>
          </a:xfrm>
          <a:prstGeom prst="rect">
            <a:avLst/>
          </a:prstGeom>
          <a:noFill/>
          <a:ln w="19050" cap="flat" cmpd="sng">
            <a:solidFill>
              <a:srgbClr val="000000"/>
            </a:solidFill>
            <a:prstDash val="solid"/>
            <a:round/>
            <a:headEnd type="none" w="med" len="med"/>
            <a:tailEnd type="none" w="med" len="med"/>
          </a:ln>
        </p:spPr>
      </p:pic>
      <p:pic>
        <p:nvPicPr>
          <p:cNvPr id="109" name="Shape 109"/>
          <p:cNvPicPr preferRelativeResize="0"/>
          <p:nvPr/>
        </p:nvPicPr>
        <p:blipFill rotWithShape="1">
          <a:blip r:embed="rId7">
            <a:alphaModFix/>
          </a:blip>
          <a:srcRect l="8932" t="12422" r="9039" b="16756"/>
          <a:stretch/>
        </p:blipFill>
        <p:spPr>
          <a:xfrm>
            <a:off x="5607075" y="3403775"/>
            <a:ext cx="3502073" cy="1791525"/>
          </a:xfrm>
          <a:prstGeom prst="rect">
            <a:avLst/>
          </a:prstGeom>
          <a:noFill/>
          <a:ln w="19050" cap="flat" cmpd="sng">
            <a:solidFill>
              <a:srgbClr val="000000"/>
            </a:solidFill>
            <a:prstDash val="solid"/>
            <a:round/>
            <a:headEnd type="none" w="med" len="med"/>
            <a:tailEnd type="none" w="med" len="med"/>
          </a:ln>
        </p:spPr>
      </p:pic>
      <p:pic>
        <p:nvPicPr>
          <p:cNvPr id="110" name="Shape 110"/>
          <p:cNvPicPr preferRelativeResize="0"/>
          <p:nvPr/>
        </p:nvPicPr>
        <p:blipFill rotWithShape="1">
          <a:blip r:embed="rId8">
            <a:alphaModFix/>
          </a:blip>
          <a:srcRect l="7954" t="2404" r="14663" b="6188"/>
          <a:stretch/>
        </p:blipFill>
        <p:spPr>
          <a:xfrm>
            <a:off x="5620825" y="5236050"/>
            <a:ext cx="1088475" cy="1553225"/>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10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10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Effect transition="in" filter="fade">
                                      <p:cBhvr>
                                        <p:cTn id="22" dur="1000"/>
                                        <p:tgtEl>
                                          <p:spTgt spid="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Effect transition="in" filter="fade">
                                      <p:cBhvr>
                                        <p:cTn id="27" dur="1000"/>
                                        <p:tgtEl>
                                          <p:spTgt spid="1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555950" y="105775"/>
            <a:ext cx="8146800" cy="431999"/>
          </a:xfrm>
          <a:prstGeom prst="rect">
            <a:avLst/>
          </a:prstGeom>
          <a:solidFill>
            <a:srgbClr val="FFF2CC"/>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2400" b="1" u="sng">
                <a:latin typeface="Playfair Display"/>
                <a:ea typeface="Playfair Display"/>
                <a:cs typeface="Playfair Display"/>
                <a:sym typeface="Playfair Display"/>
              </a:rPr>
              <a:t>Youtube Video: Driving Along the Silk Road</a:t>
            </a:r>
          </a:p>
        </p:txBody>
      </p:sp>
      <p:sp>
        <p:nvSpPr>
          <p:cNvPr id="116" name="Shape 116">
            <a:hlinkClick r:id="rId3"/>
          </p:cNvPr>
          <p:cNvSpPr/>
          <p:nvPr/>
        </p:nvSpPr>
        <p:spPr>
          <a:xfrm>
            <a:off x="555924" y="641099"/>
            <a:ext cx="8146749" cy="6113250"/>
          </a:xfrm>
          <a:prstGeom prst="rect">
            <a:avLst/>
          </a:prstGeom>
          <a:blipFill>
            <a:blip r:embed="rId4">
              <a:alphaModFix/>
            </a:blip>
            <a:stretch>
              <a:fillRect/>
            </a:stretch>
          </a:blipFill>
          <a:ln w="28575" cap="flat" cmpd="sng">
            <a:solidFill>
              <a:srgbClr val="000000"/>
            </a:solidFill>
            <a:prstDash val="solid"/>
            <a:round/>
            <a:headEnd type="none" w="med" len="med"/>
            <a:tailEnd type="none" w="med" len="med"/>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b="12732"/>
          <a:stretch/>
        </p:blipFill>
        <p:spPr>
          <a:xfrm>
            <a:off x="5786650" y="3518902"/>
            <a:ext cx="3287824" cy="3121672"/>
          </a:xfrm>
          <a:prstGeom prst="rect">
            <a:avLst/>
          </a:prstGeom>
          <a:noFill/>
          <a:ln w="19050" cap="flat" cmpd="sng">
            <a:solidFill>
              <a:srgbClr val="000000"/>
            </a:solidFill>
            <a:prstDash val="solid"/>
            <a:round/>
            <a:headEnd type="none" w="med" len="med"/>
            <a:tailEnd type="none" w="med" len="med"/>
          </a:ln>
        </p:spPr>
      </p:pic>
      <p:sp>
        <p:nvSpPr>
          <p:cNvPr id="122" name="Shape 122"/>
          <p:cNvSpPr txBox="1">
            <a:spLocks noGrp="1"/>
          </p:cNvSpPr>
          <p:nvPr>
            <p:ph type="title"/>
          </p:nvPr>
        </p:nvSpPr>
        <p:spPr>
          <a:xfrm>
            <a:off x="74025" y="61700"/>
            <a:ext cx="5584500" cy="771600"/>
          </a:xfrm>
          <a:prstGeom prst="rect">
            <a:avLst/>
          </a:prstGeom>
          <a:solidFill>
            <a:srgbClr val="FFFFFF"/>
          </a:solidFill>
          <a:ln w="1905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a:solidFill>
                  <a:schemeClr val="accent2"/>
                </a:solidFill>
                <a:latin typeface="Gorditas"/>
                <a:ea typeface="Gorditas"/>
                <a:cs typeface="Gorditas"/>
                <a:sym typeface="Gorditas"/>
              </a:rPr>
              <a:t>Q. What accounted for the spread of Buddhism along the Silk Roads?</a:t>
            </a:r>
          </a:p>
        </p:txBody>
      </p:sp>
      <p:sp>
        <p:nvSpPr>
          <p:cNvPr id="123" name="Shape 123"/>
          <p:cNvSpPr txBox="1"/>
          <p:nvPr/>
        </p:nvSpPr>
        <p:spPr>
          <a:xfrm>
            <a:off x="74025" y="952000"/>
            <a:ext cx="5584500" cy="5738399"/>
          </a:xfrm>
          <a:prstGeom prst="rect">
            <a:avLst/>
          </a:prstGeom>
          <a:solidFill>
            <a:srgbClr val="FCE5CD"/>
          </a:solid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lvl="0" rtl="0">
              <a:spcBef>
                <a:spcPts val="0"/>
              </a:spcBef>
              <a:buClr>
                <a:srgbClr val="000000"/>
              </a:buClr>
              <a:buSzPct val="45833"/>
              <a:buFont typeface="Arial"/>
              <a:buNone/>
            </a:pPr>
            <a:r>
              <a:rPr lang="en-US" sz="2400" b="1" baseline="0">
                <a:latin typeface="Playfair Display"/>
                <a:ea typeface="Playfair Display"/>
                <a:cs typeface="Playfair Display"/>
                <a:sym typeface="Playfair Display"/>
              </a:rPr>
              <a:t>Buddhism appealed to </a:t>
            </a:r>
            <a:r>
              <a:rPr lang="en-US" sz="2400" b="1" u="sng" baseline="0">
                <a:latin typeface="Playfair Display"/>
                <a:ea typeface="Playfair Display"/>
                <a:cs typeface="Playfair Display"/>
                <a:sym typeface="Playfair Display"/>
              </a:rPr>
              <a:t>Indian merchants</a:t>
            </a:r>
            <a:r>
              <a:rPr lang="en-US" sz="2400" baseline="0">
                <a:latin typeface="Playfair Display"/>
                <a:ea typeface="Playfair Display"/>
                <a:cs typeface="Playfair Display"/>
                <a:sym typeface="Playfair Display"/>
              </a:rPr>
              <a:t>, who preferred its universal message </a:t>
            </a:r>
            <a:r>
              <a:rPr lang="en-US" sz="2400" i="1">
                <a:latin typeface="Playfair Display"/>
                <a:ea typeface="Playfair Display"/>
                <a:cs typeface="Playfair Display"/>
                <a:sym typeface="Playfair Display"/>
              </a:rPr>
              <a:t>rather than</a:t>
            </a:r>
            <a:r>
              <a:rPr lang="en-US" sz="2400" i="1" baseline="0">
                <a:latin typeface="Playfair Display"/>
                <a:ea typeface="Playfair Display"/>
                <a:cs typeface="Playfair Display"/>
                <a:sym typeface="Playfair Display"/>
              </a:rPr>
              <a:t> that of a Brahmin</a:t>
            </a:r>
            <a:r>
              <a:rPr lang="en-US" sz="2400" i="1">
                <a:latin typeface="Playfair Display"/>
                <a:ea typeface="Playfair Display"/>
                <a:cs typeface="Playfair Display"/>
                <a:sym typeface="Playfair Display"/>
              </a:rPr>
              <a:t> </a:t>
            </a:r>
            <a:r>
              <a:rPr lang="en-US" sz="2400" i="1" baseline="0">
                <a:latin typeface="Playfair Display"/>
                <a:ea typeface="Playfair Display"/>
                <a:cs typeface="Playfair Display"/>
                <a:sym typeface="Playfair Display"/>
              </a:rPr>
              <a:t>dominated Hinduism that privileged the higher castes</a:t>
            </a:r>
            <a:r>
              <a:rPr lang="en-US" sz="2400" baseline="0">
                <a:latin typeface="Playfair Display"/>
                <a:ea typeface="Playfair Display"/>
                <a:cs typeface="Playfair Display"/>
                <a:sym typeface="Playfair Display"/>
              </a:rPr>
              <a:t>.</a:t>
            </a:r>
            <a:r>
              <a:rPr lang="en-US">
                <a:latin typeface="Playfair Display"/>
                <a:ea typeface="Playfair Display"/>
                <a:cs typeface="Playfair Display"/>
                <a:sym typeface="Playfair Display"/>
              </a:rPr>
              <a:t/>
            </a:r>
            <a:br>
              <a:rPr lang="en-US">
                <a:latin typeface="Playfair Display"/>
                <a:ea typeface="Playfair Display"/>
                <a:cs typeface="Playfair Display"/>
                <a:sym typeface="Playfair Display"/>
              </a:rPr>
            </a:br>
            <a:endParaRPr lang="en-US">
              <a:latin typeface="Playfair Display"/>
              <a:ea typeface="Playfair Display"/>
              <a:cs typeface="Playfair Display"/>
              <a:sym typeface="Playfair Display"/>
            </a:endParaRPr>
          </a:p>
          <a:p>
            <a:pPr lvl="0" rtl="0">
              <a:spcBef>
                <a:spcPts val="0"/>
              </a:spcBef>
              <a:buClr>
                <a:srgbClr val="000000"/>
              </a:buClr>
              <a:buSzPct val="45833"/>
              <a:buFont typeface="Arial"/>
              <a:buNone/>
            </a:pPr>
            <a:r>
              <a:rPr lang="en-US" sz="2400">
                <a:latin typeface="Playfair Display"/>
                <a:ea typeface="Playfair Display"/>
                <a:cs typeface="Playfair Display"/>
                <a:sym typeface="Playfair Display"/>
              </a:rPr>
              <a:t>M</a:t>
            </a:r>
            <a:r>
              <a:rPr lang="en-US" sz="2400" baseline="0">
                <a:latin typeface="Playfair Display"/>
                <a:ea typeface="Playfair Display"/>
                <a:cs typeface="Playfair Display"/>
                <a:sym typeface="Playfair Display"/>
              </a:rPr>
              <a:t>any inhabitants of the sophisticated </a:t>
            </a:r>
            <a:r>
              <a:rPr lang="en-US" sz="2400">
                <a:latin typeface="Playfair Display"/>
                <a:ea typeface="Playfair Display"/>
                <a:cs typeface="Playfair Display"/>
                <a:sym typeface="Playfair Display"/>
              </a:rPr>
              <a:t>&amp;</a:t>
            </a:r>
            <a:r>
              <a:rPr lang="en-US" sz="2400" baseline="0">
                <a:latin typeface="Playfair Display"/>
                <a:ea typeface="Playfair Display"/>
                <a:cs typeface="Playfair Display"/>
                <a:sym typeface="Playfair Display"/>
              </a:rPr>
              <a:t> prosperous oasis cities of Central Asia that engaged in long-distance trade found in Buddhism a link to the larger, wealthy, </a:t>
            </a:r>
            <a:r>
              <a:rPr lang="en-US" sz="2400">
                <a:latin typeface="Playfair Display"/>
                <a:ea typeface="Playfair Display"/>
                <a:cs typeface="Playfair Display"/>
                <a:sym typeface="Playfair Display"/>
              </a:rPr>
              <a:t>&amp;</a:t>
            </a:r>
            <a:r>
              <a:rPr lang="en-US" sz="2400" baseline="0">
                <a:latin typeface="Playfair Display"/>
                <a:ea typeface="Playfair Display"/>
                <a:cs typeface="Playfair Display"/>
                <a:sym typeface="Playfair Display"/>
              </a:rPr>
              <a:t> prestigious civilization of India. This resulted in many voluntary conversions.</a:t>
            </a:r>
            <a:r>
              <a:rPr lang="en-US" sz="1800" baseline="0">
                <a:latin typeface="Playfair Display"/>
                <a:ea typeface="Playfair Display"/>
                <a:cs typeface="Playfair Display"/>
                <a:sym typeface="Playfair Display"/>
              </a:rPr>
              <a:t/>
            </a:r>
            <a:br>
              <a:rPr lang="en-US" sz="1800" baseline="0">
                <a:latin typeface="Playfair Display"/>
                <a:ea typeface="Playfair Display"/>
                <a:cs typeface="Playfair Display"/>
                <a:sym typeface="Playfair Display"/>
              </a:rPr>
            </a:br>
            <a:endParaRPr lang="en-US" sz="1800" baseline="0">
              <a:latin typeface="Playfair Display"/>
              <a:ea typeface="Playfair Display"/>
              <a:cs typeface="Playfair Display"/>
              <a:sym typeface="Playfair Display"/>
            </a:endParaRPr>
          </a:p>
          <a:p>
            <a:pPr lvl="0" rtl="0">
              <a:spcBef>
                <a:spcPts val="0"/>
              </a:spcBef>
              <a:buClr>
                <a:srgbClr val="000000"/>
              </a:buClr>
              <a:buSzPct val="61111"/>
              <a:buFont typeface="Arial"/>
              <a:buNone/>
            </a:pPr>
            <a:r>
              <a:rPr lang="en-US" sz="1800">
                <a:latin typeface="Playfair Display"/>
                <a:ea typeface="Playfair Display"/>
                <a:cs typeface="Playfair Display"/>
                <a:sym typeface="Playfair Display"/>
              </a:rPr>
              <a:t>M</a:t>
            </a:r>
            <a:r>
              <a:rPr lang="en-US" sz="1800" baseline="0">
                <a:latin typeface="Playfair Display"/>
                <a:ea typeface="Playfair Display"/>
                <a:cs typeface="Playfair Display"/>
                <a:sym typeface="Playfair Display"/>
              </a:rPr>
              <a:t>onasteries provided convenient </a:t>
            </a:r>
            <a:r>
              <a:rPr lang="en-US" sz="1800">
                <a:latin typeface="Playfair Display"/>
                <a:ea typeface="Playfair Display"/>
                <a:cs typeface="Playfair Display"/>
                <a:sym typeface="Playfair Display"/>
              </a:rPr>
              <a:t>&amp;</a:t>
            </a:r>
            <a:r>
              <a:rPr lang="en-US" sz="1800" baseline="0">
                <a:latin typeface="Playfair Display"/>
                <a:ea typeface="Playfair Display"/>
                <a:cs typeface="Playfair Display"/>
                <a:sym typeface="Playfair Display"/>
              </a:rPr>
              <a:t> culturally familiar places of rest </a:t>
            </a:r>
            <a:r>
              <a:rPr lang="en-US" sz="1800">
                <a:latin typeface="Playfair Display"/>
                <a:ea typeface="Playfair Display"/>
                <a:cs typeface="Playfair Display"/>
                <a:sym typeface="Playfair Display"/>
              </a:rPr>
              <a:t>&amp;</a:t>
            </a:r>
            <a:r>
              <a:rPr lang="en-US" sz="1800" baseline="0">
                <a:latin typeface="Playfair Display"/>
                <a:ea typeface="Playfair Display"/>
                <a:cs typeface="Playfair Display"/>
                <a:sym typeface="Playfair Display"/>
              </a:rPr>
              <a:t> resupply for merchants making the trek across Central Asia.</a:t>
            </a:r>
          </a:p>
        </p:txBody>
      </p:sp>
      <p:pic>
        <p:nvPicPr>
          <p:cNvPr id="124" name="Shape 124"/>
          <p:cNvPicPr preferRelativeResize="0"/>
          <p:nvPr/>
        </p:nvPicPr>
        <p:blipFill rotWithShape="1">
          <a:blip r:embed="rId4">
            <a:alphaModFix/>
          </a:blip>
          <a:srcRect b="9649"/>
          <a:stretch/>
        </p:blipFill>
        <p:spPr>
          <a:xfrm>
            <a:off x="5786650" y="61700"/>
            <a:ext cx="3287825" cy="3457195"/>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1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10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1000"/>
                                        <p:tgtEl>
                                          <p:spTgt spid="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alphaModFix/>
          </a:blip>
          <a:stretch>
            <a:fillRect/>
          </a:stretch>
        </p:blipFill>
        <p:spPr>
          <a:xfrm>
            <a:off x="93425" y="101625"/>
            <a:ext cx="8933800" cy="67034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t="8815" b="19857"/>
          <a:stretch/>
        </p:blipFill>
        <p:spPr>
          <a:xfrm>
            <a:off x="5896700" y="48250"/>
            <a:ext cx="3150924" cy="1392750"/>
          </a:xfrm>
          <a:prstGeom prst="rect">
            <a:avLst/>
          </a:prstGeom>
          <a:noFill/>
          <a:ln w="19050" cap="flat" cmpd="sng">
            <a:solidFill>
              <a:srgbClr val="000000"/>
            </a:solidFill>
            <a:prstDash val="solid"/>
            <a:round/>
            <a:headEnd type="none" w="med" len="med"/>
            <a:tailEnd type="none" w="med" len="med"/>
          </a:ln>
        </p:spPr>
      </p:pic>
      <p:pic>
        <p:nvPicPr>
          <p:cNvPr id="136" name="Shape 136"/>
          <p:cNvPicPr preferRelativeResize="0"/>
          <p:nvPr/>
        </p:nvPicPr>
        <p:blipFill rotWithShape="1">
          <a:blip r:embed="rId4">
            <a:alphaModFix/>
          </a:blip>
          <a:srcRect l="3930" t="4141" r="4870" b="9925"/>
          <a:stretch/>
        </p:blipFill>
        <p:spPr>
          <a:xfrm>
            <a:off x="5896700" y="1524975"/>
            <a:ext cx="3150925" cy="1817084"/>
          </a:xfrm>
          <a:prstGeom prst="rect">
            <a:avLst/>
          </a:prstGeom>
          <a:noFill/>
          <a:ln w="19050" cap="flat" cmpd="sng">
            <a:solidFill>
              <a:srgbClr val="000000"/>
            </a:solidFill>
            <a:prstDash val="solid"/>
            <a:round/>
            <a:headEnd type="none" w="med" len="med"/>
            <a:tailEnd type="none" w="med" len="med"/>
          </a:ln>
        </p:spPr>
      </p:pic>
      <p:sp>
        <p:nvSpPr>
          <p:cNvPr id="137" name="Shape 137"/>
          <p:cNvSpPr txBox="1">
            <a:spLocks noGrp="1"/>
          </p:cNvSpPr>
          <p:nvPr>
            <p:ph type="body" idx="1"/>
          </p:nvPr>
        </p:nvSpPr>
        <p:spPr>
          <a:xfrm>
            <a:off x="79200" y="943200"/>
            <a:ext cx="5720999" cy="5747399"/>
          </a:xfrm>
          <a:prstGeom prst="rect">
            <a:avLst/>
          </a:prstGeom>
          <a:solidFill>
            <a:srgbClr val="FFF2CC"/>
          </a:soli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a:latin typeface="Enriqueta"/>
                <a:ea typeface="Enriqueta"/>
                <a:cs typeface="Enriqueta"/>
                <a:sym typeface="Enriqueta"/>
              </a:rPr>
              <a:t>  </a:t>
            </a:r>
            <a:r>
              <a:rPr lang="en-US" sz="1800" b="1" i="0" u="none" strike="noStrike" cap="none" baseline="0">
                <a:solidFill>
                  <a:schemeClr val="dk1"/>
                </a:solidFill>
                <a:latin typeface="Enriqueta"/>
                <a:ea typeface="Enriqueta"/>
                <a:cs typeface="Enriqueta"/>
                <a:sym typeface="Enriqueta"/>
              </a:rPr>
              <a:t>Buddhism progressed only slowly among pastoral peoples of Central Asia. It had its </a:t>
            </a:r>
            <a:r>
              <a:rPr lang="en-US" sz="1800" b="1" i="0" u="none" strike="noStrike" cap="none" baseline="0">
                <a:solidFill>
                  <a:srgbClr val="980000"/>
                </a:solidFill>
                <a:latin typeface="Enriqueta"/>
                <a:ea typeface="Enriqueta"/>
                <a:cs typeface="Enriqueta"/>
                <a:sym typeface="Enriqueta"/>
              </a:rPr>
              <a:t>greatest success when pastoralists engaged in long-distance trade or came to rule settled peoples.</a:t>
            </a:r>
            <a:br>
              <a:rPr lang="en-US" sz="1800" b="1" i="0" u="none" strike="noStrike" cap="none" baseline="0">
                <a:solidFill>
                  <a:srgbClr val="980000"/>
                </a:solidFill>
                <a:latin typeface="Enriqueta"/>
                <a:ea typeface="Enriqueta"/>
                <a:cs typeface="Enriqueta"/>
                <a:sym typeface="Enriqueta"/>
              </a:rPr>
            </a:br>
            <a:r>
              <a:rPr lang="en-US" sz="1800">
                <a:latin typeface="Enriqueta"/>
                <a:ea typeface="Enriqueta"/>
                <a:cs typeface="Enriqueta"/>
                <a:sym typeface="Enriqueta"/>
              </a:rPr>
              <a:t>  In </a:t>
            </a:r>
            <a:r>
              <a:rPr lang="en-US" sz="1800" b="0" i="0" u="none" strike="noStrike" cap="none" baseline="0">
                <a:solidFill>
                  <a:schemeClr val="dk1"/>
                </a:solidFill>
                <a:latin typeface="Enriqueta"/>
                <a:ea typeface="Enriqueta"/>
                <a:cs typeface="Enriqueta"/>
                <a:sym typeface="Enriqueta"/>
              </a:rPr>
              <a:t>China, Buddhism remained for many centuries a religion of foreign merchants or foreign rulers. Only slowly did it become popular among the Chinese themselves.</a:t>
            </a:r>
            <a:br>
              <a:rPr lang="en-US" sz="1800" b="0" i="0" u="none" strike="noStrike" cap="none" baseline="0">
                <a:solidFill>
                  <a:schemeClr val="dk1"/>
                </a:solidFill>
                <a:latin typeface="Enriqueta"/>
                <a:ea typeface="Enriqueta"/>
                <a:cs typeface="Enriqueta"/>
                <a:sym typeface="Enriqueta"/>
              </a:rPr>
            </a:br>
            <a:r>
              <a:rPr lang="en-US" sz="1800">
                <a:latin typeface="Enriqueta"/>
                <a:ea typeface="Enriqueta"/>
                <a:cs typeface="Enriqueta"/>
                <a:sym typeface="Enriqueta"/>
              </a:rPr>
              <a:t>  </a:t>
            </a:r>
            <a:r>
              <a:rPr lang="en-US" sz="1800" b="0" i="0" u="none" strike="noStrike" cap="none" baseline="0">
                <a:solidFill>
                  <a:schemeClr val="dk1"/>
                </a:solidFill>
                <a:latin typeface="Enriqueta"/>
                <a:ea typeface="Enriqueta"/>
                <a:cs typeface="Enriqueta"/>
                <a:sym typeface="Enriqueta"/>
              </a:rPr>
              <a:t>As it spread, </a:t>
            </a:r>
            <a:r>
              <a:rPr lang="en-US" sz="1800" b="1" i="0" u="sng" strike="noStrike" cap="none" baseline="0">
                <a:solidFill>
                  <a:schemeClr val="dk1"/>
                </a:solidFill>
                <a:latin typeface="Enriqueta"/>
                <a:ea typeface="Enriqueta"/>
                <a:cs typeface="Enriqueta"/>
                <a:sym typeface="Enriqueta"/>
              </a:rPr>
              <a:t>Buddhism changed</a:t>
            </a:r>
            <a:r>
              <a:rPr lang="en-US" sz="1800" b="1" i="0" u="none" strike="noStrike" cap="none" baseline="0">
                <a:solidFill>
                  <a:schemeClr val="dk1"/>
                </a:solidFill>
                <a:latin typeface="Enriqueta"/>
                <a:ea typeface="Enriqueta"/>
                <a:cs typeface="Enriqueta"/>
                <a:sym typeface="Enriqueta"/>
              </a:rPr>
              <a:t>, </a:t>
            </a:r>
            <a:r>
              <a:rPr lang="en-US" sz="1800" b="1">
                <a:latin typeface="Enriqueta"/>
                <a:ea typeface="Enriqueta"/>
                <a:cs typeface="Enriqueta"/>
                <a:sym typeface="Enriqueta"/>
              </a:rPr>
              <a:t>&amp;</a:t>
            </a:r>
            <a:r>
              <a:rPr lang="en-US" sz="1800" b="1" i="0" u="none" strike="noStrike" cap="none" baseline="0">
                <a:solidFill>
                  <a:schemeClr val="dk1"/>
                </a:solidFill>
                <a:latin typeface="Enriqueta"/>
                <a:ea typeface="Enriqueta"/>
                <a:cs typeface="Enriqueta"/>
                <a:sym typeface="Enriqueta"/>
              </a:rPr>
              <a:t> some of these changes may have made it more appealing to local populations. </a:t>
            </a:r>
          </a:p>
          <a:p>
            <a:pPr marL="0" marR="0" lvl="0" indent="0" algn="l" rtl="0">
              <a:lnSpc>
                <a:spcPct val="90000"/>
              </a:lnSpc>
              <a:spcBef>
                <a:spcPts val="0"/>
              </a:spcBef>
              <a:spcAft>
                <a:spcPts val="0"/>
              </a:spcAft>
              <a:buClr>
                <a:schemeClr val="dk1"/>
              </a:buClr>
              <a:buSzPct val="25000"/>
              <a:buFont typeface="Arial"/>
              <a:buNone/>
            </a:pPr>
            <a:r>
              <a:rPr lang="en-US" sz="1800">
                <a:latin typeface="Enriqueta"/>
                <a:ea typeface="Enriqueta"/>
                <a:cs typeface="Enriqueta"/>
                <a:sym typeface="Enriqueta"/>
              </a:rPr>
              <a:t>  </a:t>
            </a:r>
            <a:r>
              <a:rPr lang="en-US" sz="1800" b="1" i="0" u="none" strike="noStrike" cap="none" baseline="0">
                <a:solidFill>
                  <a:srgbClr val="0000FF"/>
                </a:solidFill>
                <a:latin typeface="Enriqueta"/>
                <a:ea typeface="Enriqueta"/>
                <a:cs typeface="Enriqueta"/>
                <a:sym typeface="Enriqueta"/>
              </a:rPr>
              <a:t>Mahayana form of Buddhism flourished</a:t>
            </a:r>
            <a:r>
              <a:rPr lang="en-US" sz="1800" b="0" i="0" u="none" strike="noStrike" cap="none" baseline="0">
                <a:solidFill>
                  <a:schemeClr val="dk1"/>
                </a:solidFill>
                <a:latin typeface="Enriqueta"/>
                <a:ea typeface="Enriqueta"/>
                <a:cs typeface="Enriqueta"/>
                <a:sym typeface="Enriqueta"/>
              </a:rPr>
              <a:t>, its emphasis on compassion and the possibility of earning merit making it more appealing than the more austere psychological teachings of the original Buddha.</a:t>
            </a:r>
            <a:br>
              <a:rPr lang="en-US" sz="1800" b="0" i="0" u="none" strike="noStrike" cap="none" baseline="0">
                <a:solidFill>
                  <a:schemeClr val="dk1"/>
                </a:solidFill>
                <a:latin typeface="Enriqueta"/>
                <a:ea typeface="Enriqueta"/>
                <a:cs typeface="Enriqueta"/>
                <a:sym typeface="Enriqueta"/>
              </a:rPr>
            </a:br>
            <a:r>
              <a:rPr lang="en-US" sz="1800">
                <a:latin typeface="Enriqueta"/>
                <a:ea typeface="Enriqueta"/>
                <a:cs typeface="Enriqueta"/>
                <a:sym typeface="Enriqueta"/>
              </a:rPr>
              <a:t>  </a:t>
            </a:r>
            <a:r>
              <a:rPr lang="en-US" sz="1800" b="0" i="0" u="none" strike="noStrike" cap="none" baseline="0">
                <a:solidFill>
                  <a:schemeClr val="dk1"/>
                </a:solidFill>
                <a:latin typeface="Enriqueta"/>
                <a:ea typeface="Enriqueta"/>
                <a:cs typeface="Enriqueta"/>
                <a:sym typeface="Enriqueta"/>
              </a:rPr>
              <a:t>As it spread, </a:t>
            </a:r>
            <a:r>
              <a:rPr lang="en-US" sz="1800" b="1" i="0" u="none" strike="noStrike" cap="none" baseline="0">
                <a:solidFill>
                  <a:schemeClr val="dk1"/>
                </a:solidFill>
                <a:latin typeface="Enriqueta"/>
                <a:ea typeface="Enriqueta"/>
                <a:cs typeface="Enriqueta"/>
                <a:sym typeface="Enriqueta"/>
              </a:rPr>
              <a:t>Buddhism picked up elements of other cultures,</a:t>
            </a:r>
            <a:r>
              <a:rPr lang="en-US" sz="1800" b="0" i="0" u="none" strike="noStrike" cap="none" baseline="0">
                <a:solidFill>
                  <a:schemeClr val="dk1"/>
                </a:solidFill>
                <a:latin typeface="Enriqueta"/>
                <a:ea typeface="Enriqueta"/>
                <a:cs typeface="Enriqueta"/>
                <a:sym typeface="Enriqueta"/>
              </a:rPr>
              <a:t> including Greek influences, and the gods of many peoples along the Silk Roads were incorporated into Buddhist practice as </a:t>
            </a:r>
            <a:r>
              <a:rPr lang="en-US" sz="1800" b="1" i="0" u="none" strike="noStrike" cap="none" baseline="0">
                <a:solidFill>
                  <a:schemeClr val="dk1"/>
                </a:solidFill>
                <a:latin typeface="Enriqueta"/>
                <a:ea typeface="Enriqueta"/>
                <a:cs typeface="Enriqueta"/>
                <a:sym typeface="Enriqueta"/>
              </a:rPr>
              <a:t>bodhisattvas</a:t>
            </a:r>
            <a:r>
              <a:rPr lang="en-US" sz="1800" b="0" i="0" u="none" strike="noStrike" cap="none" baseline="0">
                <a:solidFill>
                  <a:schemeClr val="dk1"/>
                </a:solidFill>
                <a:latin typeface="Enriqueta"/>
                <a:ea typeface="Enriqueta"/>
                <a:cs typeface="Enriqueta"/>
                <a:sym typeface="Enriqueta"/>
              </a:rPr>
              <a:t>.</a:t>
            </a:r>
          </a:p>
        </p:txBody>
      </p:sp>
      <p:sp>
        <p:nvSpPr>
          <p:cNvPr id="138" name="Shape 138"/>
          <p:cNvSpPr txBox="1">
            <a:spLocks noGrp="1"/>
          </p:cNvSpPr>
          <p:nvPr>
            <p:ph type="title"/>
          </p:nvPr>
        </p:nvSpPr>
        <p:spPr>
          <a:xfrm>
            <a:off x="79325" y="48250"/>
            <a:ext cx="5720999" cy="815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a:solidFill>
                  <a:schemeClr val="accent2"/>
                </a:solidFill>
                <a:latin typeface="Gorditas"/>
                <a:ea typeface="Gorditas"/>
                <a:cs typeface="Gorditas"/>
                <a:sym typeface="Gorditas"/>
              </a:rPr>
              <a:t>Q. What accounted for the spread of Buddhism along the Silk Roads?</a:t>
            </a:r>
          </a:p>
        </p:txBody>
      </p:sp>
      <p:pic>
        <p:nvPicPr>
          <p:cNvPr id="139" name="Shape 139"/>
          <p:cNvPicPr preferRelativeResize="0"/>
          <p:nvPr/>
        </p:nvPicPr>
        <p:blipFill>
          <a:blip r:embed="rId5">
            <a:alphaModFix/>
          </a:blip>
          <a:stretch>
            <a:fillRect/>
          </a:stretch>
        </p:blipFill>
        <p:spPr>
          <a:xfrm>
            <a:off x="5896700" y="3426024"/>
            <a:ext cx="3150925" cy="2585994"/>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10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1000"/>
                                        <p:tgtEl>
                                          <p:spTgt spid="1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0"/>
            <a:ext cx="8229600" cy="372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400">
                <a:solidFill>
                  <a:srgbClr val="FF0000"/>
                </a:solidFill>
                <a:latin typeface="Georgia"/>
                <a:ea typeface="Georgia"/>
                <a:cs typeface="Georgia"/>
                <a:sym typeface="Georgia"/>
              </a:rPr>
              <a:t>Youtube Video: </a:t>
            </a:r>
            <a:r>
              <a:rPr lang="en-US" sz="1400" u="none" strike="noStrike" cap="none" baseline="0">
                <a:solidFill>
                  <a:srgbClr val="FF0000"/>
                </a:solidFill>
                <a:latin typeface="Georgia"/>
                <a:ea typeface="Georgia"/>
                <a:cs typeface="Georgia"/>
                <a:sym typeface="Georgia"/>
              </a:rPr>
              <a:t>What does the silk road look like in China today?</a:t>
            </a:r>
          </a:p>
        </p:txBody>
      </p:sp>
      <p:sp>
        <p:nvSpPr>
          <p:cNvPr id="145" name="Shape 145">
            <a:hlinkClick r:id="rId3"/>
          </p:cNvPr>
          <p:cNvSpPr/>
          <p:nvPr/>
        </p:nvSpPr>
        <p:spPr>
          <a:xfrm>
            <a:off x="274831" y="372300"/>
            <a:ext cx="8594337" cy="6449138"/>
          </a:xfrm>
          <a:prstGeom prst="rect">
            <a:avLst/>
          </a:prstGeom>
          <a:blipFill>
            <a:blip r:embed="rId4">
              <a:alphaModFix/>
            </a:blip>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3885" y="0"/>
            <a:ext cx="91728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400" b="1">
                <a:solidFill>
                  <a:srgbClr val="FF0000"/>
                </a:solidFill>
                <a:latin typeface="Georgia"/>
                <a:ea typeface="Georgia"/>
                <a:cs typeface="Georgia"/>
                <a:sym typeface="Georgia"/>
              </a:rPr>
              <a:t>Document Study: </a:t>
            </a:r>
            <a:r>
              <a:rPr lang="en-US" sz="2400" b="1" i="0" u="none" strike="noStrike" cap="none" baseline="0">
                <a:solidFill>
                  <a:srgbClr val="FF0000"/>
                </a:solidFill>
                <a:latin typeface="Georgia"/>
                <a:ea typeface="Georgia"/>
                <a:cs typeface="Georgia"/>
                <a:sym typeface="Georgia"/>
              </a:rPr>
              <a:t>Marco Polo</a:t>
            </a:r>
            <a:r>
              <a:rPr lang="en-US" sz="2400" b="1" i="0" u="none" strike="noStrike" cap="none" baseline="0">
                <a:solidFill>
                  <a:schemeClr val="dk2"/>
                </a:solidFill>
                <a:latin typeface="Georgia"/>
                <a:ea typeface="Georgia"/>
                <a:cs typeface="Georgia"/>
                <a:sym typeface="Georgia"/>
              </a:rPr>
              <a:t> &amp; </a:t>
            </a:r>
            <a:r>
              <a:rPr lang="en-US" sz="2400" b="1" i="0" u="none" strike="noStrike" cap="none" baseline="0">
                <a:solidFill>
                  <a:srgbClr val="008000"/>
                </a:solidFill>
                <a:latin typeface="Georgia"/>
                <a:ea typeface="Georgia"/>
                <a:cs typeface="Georgia"/>
                <a:sym typeface="Georgia"/>
              </a:rPr>
              <a:t>Ibn Battuta’s</a:t>
            </a:r>
            <a:r>
              <a:rPr lang="en-US" sz="2400" b="1" i="0" u="none" strike="noStrike" cap="none" baseline="0">
                <a:solidFill>
                  <a:schemeClr val="dk2"/>
                </a:solidFill>
                <a:latin typeface="Georgia"/>
                <a:ea typeface="Georgia"/>
                <a:cs typeface="Georgia"/>
                <a:sym typeface="Georgia"/>
              </a:rPr>
              <a:t> Travels</a:t>
            </a:r>
          </a:p>
        </p:txBody>
      </p:sp>
      <p:sp>
        <p:nvSpPr>
          <p:cNvPr id="151" name="Shape 15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rtl="0">
              <a:spcBef>
                <a:spcPts val="0"/>
              </a:spcBef>
              <a:buNone/>
            </a:pPr>
            <a:endParaRPr/>
          </a:p>
        </p:txBody>
      </p:sp>
      <p:pic>
        <p:nvPicPr>
          <p:cNvPr id="152" name="Shape 152"/>
          <p:cNvPicPr preferRelativeResize="0"/>
          <p:nvPr/>
        </p:nvPicPr>
        <p:blipFill>
          <a:blip r:embed="rId3">
            <a:alphaModFix/>
          </a:blip>
          <a:stretch>
            <a:fillRect/>
          </a:stretch>
        </p:blipFill>
        <p:spPr>
          <a:xfrm>
            <a:off x="0" y="465137"/>
            <a:ext cx="9144000" cy="639286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0" y="0"/>
            <a:ext cx="5309699" cy="938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1" i="0" u="none" strike="noStrike" cap="none" baseline="0">
                <a:solidFill>
                  <a:srgbClr val="0000FF"/>
                </a:solidFill>
                <a:latin typeface="Georgia"/>
                <a:ea typeface="Georgia"/>
                <a:cs typeface="Georgia"/>
                <a:sym typeface="Georgia"/>
              </a:rPr>
              <a:t>What motivated and sustained the long-distance commerce of the Silk Roads, Sea Roads, and Sand Roads? </a:t>
            </a:r>
          </a:p>
        </p:txBody>
      </p:sp>
      <p:sp>
        <p:nvSpPr>
          <p:cNvPr id="158" name="Shape 158"/>
          <p:cNvSpPr txBox="1">
            <a:spLocks noGrp="1"/>
          </p:cNvSpPr>
          <p:nvPr>
            <p:ph type="body" idx="1"/>
          </p:nvPr>
        </p:nvSpPr>
        <p:spPr>
          <a:xfrm>
            <a:off x="0" y="1056500"/>
            <a:ext cx="5309699" cy="6172199"/>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560"/>
              </a:spcBef>
              <a:spcAft>
                <a:spcPts val="0"/>
              </a:spcAft>
              <a:buSzPct val="100000"/>
              <a:buFont typeface="Georgia"/>
              <a:buChar char="★"/>
            </a:pPr>
            <a:r>
              <a:rPr lang="en-US" sz="1800" b="0" i="0" u="none" strike="noStrike" cap="none" baseline="0">
                <a:solidFill>
                  <a:schemeClr val="dk1"/>
                </a:solidFill>
                <a:latin typeface="Georgia"/>
                <a:ea typeface="Georgia"/>
                <a:cs typeface="Georgia"/>
                <a:sym typeface="Georgia"/>
              </a:rPr>
              <a:t>The </a:t>
            </a:r>
            <a:r>
              <a:rPr lang="en-US" sz="1800" b="1" i="0" u="none" strike="noStrike" cap="none" baseline="0">
                <a:solidFill>
                  <a:schemeClr val="dk1"/>
                </a:solidFill>
                <a:latin typeface="Georgia"/>
                <a:ea typeface="Georgia"/>
                <a:cs typeface="Georgia"/>
                <a:sym typeface="Georgia"/>
              </a:rPr>
              <a:t>desire of elites for hard-to-find luxury items</a:t>
            </a:r>
            <a:r>
              <a:rPr lang="en-US" sz="1800" b="0" i="0" u="none" strike="noStrike" cap="none" baseline="0">
                <a:solidFill>
                  <a:schemeClr val="dk1"/>
                </a:solidFill>
                <a:latin typeface="Georgia"/>
                <a:ea typeface="Georgia"/>
                <a:cs typeface="Georgia"/>
                <a:sym typeface="Georgia"/>
              </a:rPr>
              <a:t> from distant parts of the Eurasian network, as well as the </a:t>
            </a:r>
            <a:r>
              <a:rPr lang="en-US" sz="1800" b="1" i="0" u="none" strike="noStrike" cap="none" baseline="0">
                <a:solidFill>
                  <a:schemeClr val="dk1"/>
                </a:solidFill>
                <a:latin typeface="Georgia"/>
                <a:ea typeface="Georgia"/>
                <a:cs typeface="Georgia"/>
                <a:sym typeface="Georgia"/>
              </a:rPr>
              <a:t>accumulation of wealth</a:t>
            </a:r>
            <a:r>
              <a:rPr lang="en-US" sz="1800" b="0" i="0" u="none" strike="noStrike" cap="none" baseline="0">
                <a:solidFill>
                  <a:schemeClr val="dk1"/>
                </a:solidFill>
                <a:latin typeface="Georgia"/>
                <a:ea typeface="Georgia"/>
                <a:cs typeface="Georgia"/>
                <a:sym typeface="Georgia"/>
              </a:rPr>
              <a:t>, especially among merchants who participated in the trade, motivated long-distance commerce.</a:t>
            </a:r>
          </a:p>
          <a:p>
            <a:pPr marL="457200" marR="0" lvl="0" indent="-342900" algn="l" rtl="0">
              <a:lnSpc>
                <a:spcPct val="90000"/>
              </a:lnSpc>
              <a:spcBef>
                <a:spcPts val="560"/>
              </a:spcBef>
              <a:spcAft>
                <a:spcPts val="0"/>
              </a:spcAft>
              <a:buSzPct val="100000"/>
              <a:buFont typeface="Georgia"/>
              <a:buChar char="★"/>
            </a:pPr>
            <a:r>
              <a:rPr lang="en-US" sz="1800" b="0" i="0" u="none" strike="noStrike" cap="none" baseline="0">
                <a:solidFill>
                  <a:schemeClr val="dk1"/>
                </a:solidFill>
                <a:latin typeface="Georgia"/>
                <a:ea typeface="Georgia"/>
                <a:cs typeface="Georgia"/>
                <a:sym typeface="Georgia"/>
              </a:rPr>
              <a:t>Sustaining the commerce were the </a:t>
            </a:r>
            <a:r>
              <a:rPr lang="en-US" sz="1800" b="1" i="0" u="none" strike="noStrike" cap="none" baseline="0">
                <a:solidFill>
                  <a:schemeClr val="dk1"/>
                </a:solidFill>
                <a:latin typeface="Georgia"/>
                <a:ea typeface="Georgia"/>
                <a:cs typeface="Georgia"/>
                <a:sym typeface="Georgia"/>
              </a:rPr>
              <a:t>support of empires and smaller states</a:t>
            </a:r>
            <a:r>
              <a:rPr lang="en-US" sz="1800" b="0" i="0" u="none" strike="noStrike" cap="none" baseline="0">
                <a:solidFill>
                  <a:schemeClr val="dk1"/>
                </a:solidFill>
                <a:latin typeface="Georgia"/>
                <a:ea typeface="Georgia"/>
                <a:cs typeface="Georgia"/>
                <a:sym typeface="Georgia"/>
              </a:rPr>
              <a:t> that benefited directly from the trade; </a:t>
            </a:r>
          </a:p>
          <a:p>
            <a:pPr marL="457200" marR="0" lvl="0" indent="-342900" algn="l" rtl="0">
              <a:lnSpc>
                <a:spcPct val="90000"/>
              </a:lnSpc>
              <a:spcBef>
                <a:spcPts val="560"/>
              </a:spcBef>
              <a:spcAft>
                <a:spcPts val="0"/>
              </a:spcAft>
              <a:buSzPct val="100000"/>
              <a:buFont typeface="Georgia"/>
              <a:buChar char="★"/>
            </a:pPr>
            <a:r>
              <a:rPr lang="en-US" sz="1800" b="0" i="0" u="none" strike="noStrike" cap="none" baseline="0">
                <a:solidFill>
                  <a:schemeClr val="dk1"/>
                </a:solidFill>
                <a:latin typeface="Georgia"/>
                <a:ea typeface="Georgia"/>
                <a:cs typeface="Georgia"/>
                <a:sym typeface="Georgia"/>
              </a:rPr>
              <a:t>the </a:t>
            </a:r>
            <a:r>
              <a:rPr lang="en-US" sz="1800" b="1" i="0" u="none" strike="noStrike" cap="none" baseline="0">
                <a:solidFill>
                  <a:schemeClr val="dk1"/>
                </a:solidFill>
                <a:latin typeface="Georgia"/>
                <a:ea typeface="Georgia"/>
                <a:cs typeface="Georgia"/>
                <a:sym typeface="Georgia"/>
              </a:rPr>
              <a:t>spread of religious traditions, including Islam and Buddhism</a:t>
            </a:r>
            <a:r>
              <a:rPr lang="en-US" sz="1800" b="0" i="0" u="none" strike="noStrike" cap="none" baseline="0">
                <a:solidFill>
                  <a:schemeClr val="dk1"/>
                </a:solidFill>
                <a:latin typeface="Georgia"/>
                <a:ea typeface="Georgia"/>
                <a:cs typeface="Georgia"/>
                <a:sym typeface="Georgia"/>
              </a:rPr>
              <a:t>, that through shared beliefs tied merchants and sometimes whole societies together over wide regions; </a:t>
            </a:r>
          </a:p>
          <a:p>
            <a:pPr marL="457200" marR="0" lvl="0" indent="-342900" algn="l" rtl="0">
              <a:lnSpc>
                <a:spcPct val="90000"/>
              </a:lnSpc>
              <a:spcBef>
                <a:spcPts val="560"/>
              </a:spcBef>
              <a:spcAft>
                <a:spcPts val="0"/>
              </a:spcAft>
              <a:buSzPct val="100000"/>
              <a:buFont typeface="Georgia"/>
              <a:buChar char="★"/>
            </a:pPr>
            <a:r>
              <a:rPr lang="en-US" sz="1800" b="0" i="0" u="none" strike="noStrike" cap="none" baseline="0">
                <a:solidFill>
                  <a:schemeClr val="dk1"/>
                </a:solidFill>
                <a:latin typeface="Georgia"/>
                <a:ea typeface="Georgia"/>
                <a:cs typeface="Georgia"/>
                <a:sym typeface="Georgia"/>
              </a:rPr>
              <a:t>and the </a:t>
            </a:r>
            <a:r>
              <a:rPr lang="en-US" sz="1800" b="1" i="0" u="none" strike="noStrike" cap="none" baseline="0">
                <a:solidFill>
                  <a:schemeClr val="dk1"/>
                </a:solidFill>
                <a:latin typeface="Georgia"/>
                <a:ea typeface="Georgia"/>
                <a:cs typeface="Georgia"/>
                <a:sym typeface="Georgia"/>
              </a:rPr>
              <a:t>development of technologies like larger ships and the magnetic compass.</a:t>
            </a:r>
          </a:p>
        </p:txBody>
      </p:sp>
      <p:pic>
        <p:nvPicPr>
          <p:cNvPr id="159" name="Shape 159"/>
          <p:cNvPicPr preferRelativeResize="0"/>
          <p:nvPr/>
        </p:nvPicPr>
        <p:blipFill>
          <a:blip r:embed="rId3">
            <a:alphaModFix/>
          </a:blip>
          <a:stretch>
            <a:fillRect/>
          </a:stretch>
        </p:blipFill>
        <p:spPr>
          <a:xfrm>
            <a:off x="5309700" y="0"/>
            <a:ext cx="3834299" cy="29100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0" y="0"/>
            <a:ext cx="9127500" cy="563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a:solidFill>
                  <a:schemeClr val="accent2"/>
                </a:solidFill>
                <a:latin typeface="Georgia"/>
                <a:ea typeface="Georgia"/>
                <a:cs typeface="Georgia"/>
                <a:sym typeface="Georgia"/>
              </a:rPr>
              <a:t>Q. What lay behind the emergence of Silk Road commerce, and what kept it going for so many centuries?</a:t>
            </a:r>
          </a:p>
        </p:txBody>
      </p:sp>
      <p:sp>
        <p:nvSpPr>
          <p:cNvPr id="165" name="Shape 165"/>
          <p:cNvSpPr txBox="1">
            <a:spLocks noGrp="1"/>
          </p:cNvSpPr>
          <p:nvPr>
            <p:ph type="body" idx="1"/>
          </p:nvPr>
        </p:nvSpPr>
        <p:spPr>
          <a:xfrm>
            <a:off x="0" y="513111"/>
            <a:ext cx="4190400" cy="6345000"/>
          </a:xfrm>
          <a:prstGeom prst="rect">
            <a:avLst/>
          </a:prstGeom>
          <a:noFill/>
          <a:ln>
            <a:noFill/>
          </a:ln>
        </p:spPr>
        <p:txBody>
          <a:bodyPr lIns="91425" tIns="45700" rIns="91425" bIns="45700" anchor="t" anchorCtr="0">
            <a:noAutofit/>
          </a:bodyPr>
          <a:lstStyle/>
          <a:p>
            <a:pPr marL="0" marR="0" lvl="0" indent="0" algn="l" rtl="0">
              <a:lnSpc>
                <a:spcPct val="90000"/>
              </a:lnSpc>
              <a:spcBef>
                <a:spcPts val="480"/>
              </a:spcBef>
              <a:spcAft>
                <a:spcPts val="0"/>
              </a:spcAft>
              <a:buClr>
                <a:schemeClr val="dk1"/>
              </a:buClr>
              <a:buSzPct val="103571"/>
              <a:buFont typeface="Arial"/>
              <a:buChar char="●"/>
            </a:pPr>
            <a:r>
              <a:rPr lang="en-US" sz="1400" b="0" i="0" u="none" strike="noStrike" cap="none" baseline="0">
                <a:solidFill>
                  <a:schemeClr val="dk1"/>
                </a:solidFill>
                <a:latin typeface="Georgia"/>
                <a:ea typeface="Georgia"/>
                <a:cs typeface="Georgia"/>
                <a:sym typeface="Georgia"/>
              </a:rPr>
              <a:t>One important reason was the </a:t>
            </a:r>
            <a:r>
              <a:rPr lang="en-US" sz="1400" b="1" i="0" u="none" strike="noStrike" cap="none" baseline="0">
                <a:solidFill>
                  <a:schemeClr val="dk1"/>
                </a:solidFill>
                <a:latin typeface="Georgia"/>
                <a:ea typeface="Georgia"/>
                <a:cs typeface="Georgia"/>
                <a:sym typeface="Georgia"/>
              </a:rPr>
              <a:t>exchange of products of the forest</a:t>
            </a:r>
            <a:r>
              <a:rPr lang="en-US" sz="1400" b="0" i="0" u="none" strike="noStrike" cap="none" baseline="0">
                <a:solidFill>
                  <a:schemeClr val="dk1"/>
                </a:solidFill>
                <a:latin typeface="Georgia"/>
                <a:ea typeface="Georgia"/>
                <a:cs typeface="Georgia"/>
                <a:sym typeface="Georgia"/>
              </a:rPr>
              <a:t> and of the semi-arid northern grasslands of inner Eurasia, which were controlled by pastoral peoples, for the agricultural products and manufactured goods of the warmer, well-watered lands of outer Eurasia, including the Mediterranean, the Middle East, India, and China.</a:t>
            </a:r>
          </a:p>
          <a:p>
            <a:pPr marL="0" marR="0" lvl="0" indent="0" algn="l" rtl="0">
              <a:lnSpc>
                <a:spcPct val="90000"/>
              </a:lnSpc>
              <a:spcBef>
                <a:spcPts val="480"/>
              </a:spcBef>
              <a:spcAft>
                <a:spcPts val="0"/>
              </a:spcAft>
              <a:buClr>
                <a:schemeClr val="dk1"/>
              </a:buClr>
              <a:buSzPct val="103571"/>
              <a:buFont typeface="Arial"/>
              <a:buChar char="●"/>
            </a:pPr>
            <a:r>
              <a:rPr lang="en-US" sz="1400" b="0" i="0" u="none" strike="noStrike" cap="none" baseline="0">
                <a:solidFill>
                  <a:schemeClr val="dk1"/>
                </a:solidFill>
                <a:latin typeface="Georgia"/>
                <a:ea typeface="Georgia"/>
                <a:cs typeface="Georgia"/>
                <a:sym typeface="Georgia"/>
              </a:rPr>
              <a:t>Also important were the construction of classical civilizations and their imperial states during the last five centuries b.c.e.; </a:t>
            </a:r>
            <a:r>
              <a:rPr lang="en-US" sz="1400" b="1" i="0" u="none" strike="noStrike" cap="none" baseline="0">
                <a:solidFill>
                  <a:schemeClr val="dk1"/>
                </a:solidFill>
                <a:latin typeface="Georgia"/>
                <a:ea typeface="Georgia"/>
                <a:cs typeface="Georgia"/>
                <a:sym typeface="Georgia"/>
              </a:rPr>
              <a:t>classical civilizations invaded the territory of pastoral peoples</a:t>
            </a:r>
            <a:r>
              <a:rPr lang="en-US" sz="1400" b="0" i="0" u="none" strike="noStrike" cap="none" baseline="0">
                <a:solidFill>
                  <a:schemeClr val="dk1"/>
                </a:solidFill>
                <a:latin typeface="Georgia"/>
                <a:ea typeface="Georgia"/>
                <a:cs typeface="Georgia"/>
                <a:sym typeface="Georgia"/>
              </a:rPr>
              <a:t>, </a:t>
            </a:r>
            <a:r>
              <a:rPr lang="en-US" sz="1400" b="1" i="0" u="none" strike="noStrike" cap="none" baseline="0">
                <a:solidFill>
                  <a:schemeClr val="dk1"/>
                </a:solidFill>
                <a:latin typeface="Georgia"/>
                <a:ea typeface="Georgia"/>
                <a:cs typeface="Georgia"/>
                <a:sym typeface="Georgia"/>
              </a:rPr>
              <a:t>securing sections of the Silk Roads</a:t>
            </a:r>
            <a:r>
              <a:rPr lang="en-US" sz="1400" b="0" i="0" u="none" strike="noStrike" cap="none" baseline="0">
                <a:solidFill>
                  <a:schemeClr val="dk1"/>
                </a:solidFill>
                <a:latin typeface="Georgia"/>
                <a:ea typeface="Georgia"/>
                <a:cs typeface="Georgia"/>
                <a:sym typeface="Georgia"/>
              </a:rPr>
              <a:t> and providing security for merchants and travelers.</a:t>
            </a:r>
          </a:p>
          <a:p>
            <a:pPr marL="0" marR="0" lvl="0" indent="0" algn="l" rtl="0">
              <a:lnSpc>
                <a:spcPct val="90000"/>
              </a:lnSpc>
              <a:spcBef>
                <a:spcPts val="480"/>
              </a:spcBef>
              <a:spcAft>
                <a:spcPts val="0"/>
              </a:spcAft>
              <a:buClr>
                <a:schemeClr val="dk1"/>
              </a:buClr>
              <a:buSzPct val="103571"/>
              <a:buFont typeface="Arial"/>
              <a:buChar char="●"/>
            </a:pPr>
            <a:r>
              <a:rPr lang="en-US" sz="1400" b="1" i="0" u="none" strike="noStrike" cap="none" baseline="0">
                <a:solidFill>
                  <a:schemeClr val="dk1"/>
                </a:solidFill>
                <a:latin typeface="Georgia"/>
                <a:ea typeface="Georgia"/>
                <a:cs typeface="Georgia"/>
                <a:sym typeface="Georgia"/>
              </a:rPr>
              <a:t>The Silk Road had the continued support of later states</a:t>
            </a:r>
            <a:r>
              <a:rPr lang="en-US" sz="1400" b="0" i="0" u="none" strike="noStrike" cap="none" baseline="0">
                <a:solidFill>
                  <a:schemeClr val="dk1"/>
                </a:solidFill>
                <a:latin typeface="Georgia"/>
                <a:ea typeface="Georgia"/>
                <a:cs typeface="Georgia"/>
                <a:sym typeface="Georgia"/>
              </a:rPr>
              <a:t>, including the Byzantine, Abbasid, and Mongol empires, which also benefited from the trade.</a:t>
            </a:r>
          </a:p>
          <a:p>
            <a:pPr marL="0" marR="0" lvl="0" indent="0" algn="l" rtl="0">
              <a:lnSpc>
                <a:spcPct val="90000"/>
              </a:lnSpc>
              <a:spcBef>
                <a:spcPts val="480"/>
              </a:spcBef>
              <a:spcAft>
                <a:spcPts val="0"/>
              </a:spcAft>
              <a:buClr>
                <a:schemeClr val="dk1"/>
              </a:buClr>
              <a:buSzPct val="103571"/>
              <a:buFont typeface="Arial"/>
              <a:buChar char="●"/>
            </a:pPr>
            <a:r>
              <a:rPr lang="en-US" sz="1400" b="0" i="0" u="none" strike="noStrike" cap="none" baseline="0">
                <a:solidFill>
                  <a:schemeClr val="dk1"/>
                </a:solidFill>
                <a:latin typeface="Georgia"/>
                <a:ea typeface="Georgia"/>
                <a:cs typeface="Georgia"/>
                <a:sym typeface="Georgia"/>
              </a:rPr>
              <a:t>There was a </a:t>
            </a:r>
            <a:r>
              <a:rPr lang="en-US" sz="1400" b="1" i="0" u="none" strike="noStrike" cap="none" baseline="0">
                <a:solidFill>
                  <a:schemeClr val="dk1"/>
                </a:solidFill>
                <a:latin typeface="Georgia"/>
                <a:ea typeface="Georgia"/>
                <a:cs typeface="Georgia"/>
                <a:sym typeface="Georgia"/>
              </a:rPr>
              <a:t>continuing demand for hard-to-find luxury goods among elites across Eurasia</a:t>
            </a:r>
            <a:r>
              <a:rPr lang="en-US" sz="1400" b="0" i="0" u="none" strike="noStrike" cap="none" baseline="0">
                <a:solidFill>
                  <a:schemeClr val="dk1"/>
                </a:solidFill>
                <a:latin typeface="Georgia"/>
                <a:ea typeface="Georgia"/>
                <a:cs typeface="Georgia"/>
                <a:sym typeface="Georgia"/>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0" y="0"/>
            <a:ext cx="6032399" cy="716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a:solidFill>
                  <a:schemeClr val="accent2"/>
                </a:solidFill>
                <a:latin typeface="Georgia"/>
                <a:ea typeface="Georgia"/>
                <a:cs typeface="Georgia"/>
                <a:sym typeface="Georgia"/>
              </a:rPr>
              <a:t>Q. What were the major economic, social, and cultural consequences of Silk Road commerce?</a:t>
            </a:r>
          </a:p>
        </p:txBody>
      </p:sp>
      <p:sp>
        <p:nvSpPr>
          <p:cNvPr id="171" name="Shape 171"/>
          <p:cNvSpPr txBox="1">
            <a:spLocks noGrp="1"/>
          </p:cNvSpPr>
          <p:nvPr>
            <p:ph type="body" idx="1"/>
          </p:nvPr>
        </p:nvSpPr>
        <p:spPr>
          <a:xfrm>
            <a:off x="0" y="762000"/>
            <a:ext cx="5444100" cy="6096000"/>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94444"/>
              <a:buFont typeface="Arial"/>
              <a:buChar char="●"/>
            </a:pPr>
            <a:r>
              <a:rPr lang="en-US" sz="1800" b="0" i="0" u="none" strike="noStrike" cap="none" baseline="0">
                <a:solidFill>
                  <a:schemeClr val="dk1"/>
                </a:solidFill>
                <a:latin typeface="Georgia"/>
                <a:ea typeface="Georgia"/>
                <a:cs typeface="Georgia"/>
                <a:sym typeface="Georgia"/>
              </a:rPr>
              <a:t>In some regions, </a:t>
            </a:r>
            <a:r>
              <a:rPr lang="en-US" sz="1800" b="1" i="0" u="none" strike="noStrike" cap="none" baseline="0">
                <a:solidFill>
                  <a:schemeClr val="dk1"/>
                </a:solidFill>
                <a:latin typeface="Georgia"/>
                <a:ea typeface="Georgia"/>
                <a:cs typeface="Georgia"/>
                <a:sym typeface="Georgia"/>
              </a:rPr>
              <a:t>long-distance trade profoundly affected the lives of peasant farmers</a:t>
            </a:r>
            <a:r>
              <a:rPr lang="en-US" sz="1800" b="0" i="0" u="none" strike="noStrike" cap="none" baseline="0">
                <a:solidFill>
                  <a:schemeClr val="dk1"/>
                </a:solidFill>
                <a:latin typeface="Georgia"/>
                <a:ea typeface="Georgia"/>
                <a:cs typeface="Georgia"/>
                <a:sym typeface="Georgia"/>
              </a:rPr>
              <a:t>. </a:t>
            </a:r>
          </a:p>
          <a:p>
            <a:pPr marL="0" marR="0" lvl="0" indent="0" algn="l" rtl="0">
              <a:lnSpc>
                <a:spcPct val="100000"/>
              </a:lnSpc>
              <a:spcBef>
                <a:spcPts val="560"/>
              </a:spcBef>
              <a:spcAft>
                <a:spcPts val="0"/>
              </a:spcAft>
              <a:buClr>
                <a:schemeClr val="dk1"/>
              </a:buClr>
              <a:buSzPct val="94444"/>
              <a:buFont typeface="Arial"/>
              <a:buChar char="●"/>
            </a:pPr>
            <a:r>
              <a:rPr lang="en-US" sz="1800" b="0" i="0" u="none" strike="noStrike" cap="none" baseline="0">
                <a:solidFill>
                  <a:schemeClr val="dk1"/>
                </a:solidFill>
                <a:latin typeface="Georgia"/>
                <a:ea typeface="Georgia"/>
                <a:cs typeface="Georgia"/>
                <a:sym typeface="Georgia"/>
              </a:rPr>
              <a:t>For instance, </a:t>
            </a:r>
            <a:r>
              <a:rPr lang="en-US" sz="1800" b="1" i="0" u="none" strike="noStrike" cap="none" baseline="0">
                <a:solidFill>
                  <a:schemeClr val="dk1"/>
                </a:solidFill>
                <a:latin typeface="Georgia"/>
                <a:ea typeface="Georgia"/>
                <a:cs typeface="Georgia"/>
                <a:sym typeface="Georgia"/>
              </a:rPr>
              <a:t>peasants</a:t>
            </a:r>
            <a:r>
              <a:rPr lang="en-US" sz="1800" b="0" i="0" u="none" strike="noStrike" cap="none" baseline="0">
                <a:solidFill>
                  <a:schemeClr val="dk1"/>
                </a:solidFill>
                <a:latin typeface="Georgia"/>
                <a:ea typeface="Georgia"/>
                <a:cs typeface="Georgia"/>
                <a:sym typeface="Georgia"/>
              </a:rPr>
              <a:t> in the Yangzi River delta of southern China sometimes </a:t>
            </a:r>
            <a:r>
              <a:rPr lang="en-US" sz="1800" b="1" i="0" u="none" strike="noStrike" cap="none" baseline="0">
                <a:solidFill>
                  <a:schemeClr val="dk1"/>
                </a:solidFill>
                <a:latin typeface="Georgia"/>
                <a:ea typeface="Georgia"/>
                <a:cs typeface="Georgia"/>
                <a:sym typeface="Georgia"/>
              </a:rPr>
              <a:t>gave up the cultivation of food crops, choosing to focus instead on producing silk, paper, porcelain, lacquerware, or iron tools</a:t>
            </a:r>
            <a:r>
              <a:rPr lang="en-US" sz="1800" b="0" i="0" u="none" strike="noStrike" cap="none" baseline="0">
                <a:solidFill>
                  <a:schemeClr val="dk1"/>
                </a:solidFill>
                <a:latin typeface="Georgia"/>
                <a:ea typeface="Georgia"/>
                <a:cs typeface="Georgia"/>
                <a:sym typeface="Georgia"/>
              </a:rPr>
              <a:t>, much of which was destined for the markets of the Silk Roads.</a:t>
            </a:r>
          </a:p>
          <a:p>
            <a:pPr marL="0" marR="0" lvl="0" indent="0" algn="l" rtl="0">
              <a:lnSpc>
                <a:spcPct val="100000"/>
              </a:lnSpc>
              <a:spcBef>
                <a:spcPts val="560"/>
              </a:spcBef>
              <a:spcAft>
                <a:spcPts val="0"/>
              </a:spcAft>
              <a:buClr>
                <a:schemeClr val="dk1"/>
              </a:buClr>
              <a:buSzPct val="94444"/>
              <a:buFont typeface="Arial"/>
              <a:buChar char="●"/>
            </a:pPr>
            <a:r>
              <a:rPr lang="en-US" sz="1800" b="0" i="0" u="none" strike="noStrike" cap="none" baseline="0">
                <a:solidFill>
                  <a:schemeClr val="dk1"/>
                </a:solidFill>
                <a:latin typeface="Georgia"/>
                <a:ea typeface="Georgia"/>
                <a:cs typeface="Georgia"/>
                <a:sym typeface="Georgia"/>
              </a:rPr>
              <a:t>Favorably placed individuals could benefit enormously from long-distance trade; </a:t>
            </a:r>
            <a:r>
              <a:rPr lang="en-US" sz="1800" b="1" i="0" u="none" strike="noStrike" cap="none" baseline="0">
                <a:solidFill>
                  <a:schemeClr val="dk1"/>
                </a:solidFill>
                <a:latin typeface="Georgia"/>
                <a:ea typeface="Georgia"/>
                <a:cs typeface="Georgia"/>
                <a:sym typeface="Georgia"/>
              </a:rPr>
              <a:t>some merchants accumulated considerable fortunes</a:t>
            </a:r>
            <a:r>
              <a:rPr lang="en-US" sz="1800" b="0" i="0" u="none" strike="noStrike" cap="none" baseline="0">
                <a:solidFill>
                  <a:schemeClr val="dk1"/>
                </a:solidFill>
                <a:latin typeface="Georgia"/>
                <a:ea typeface="Georgia"/>
                <a:cs typeface="Georgia"/>
                <a:sym typeface="Georgia"/>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5"/>
        <p:cNvGrpSpPr/>
        <p:nvPr/>
      </p:nvGrpSpPr>
      <p:grpSpPr>
        <a:xfrm>
          <a:off x="0" y="0"/>
          <a:ext cx="0" cy="0"/>
          <a:chOff x="0" y="0"/>
          <a:chExt cx="0" cy="0"/>
        </a:xfrm>
      </p:grpSpPr>
      <p:pic>
        <p:nvPicPr>
          <p:cNvPr id="46" name="Shape 46"/>
          <p:cNvPicPr preferRelativeResize="0"/>
          <p:nvPr/>
        </p:nvPicPr>
        <p:blipFill>
          <a:blip r:embed="rId3">
            <a:alphaModFix/>
          </a:blip>
          <a:stretch>
            <a:fillRect/>
          </a:stretch>
        </p:blipFill>
        <p:spPr>
          <a:xfrm>
            <a:off x="0" y="0"/>
            <a:ext cx="9143999" cy="5180012"/>
          </a:xfrm>
          <a:prstGeom prst="rect">
            <a:avLst/>
          </a:prstGeom>
          <a:noFill/>
          <a:ln>
            <a:noFill/>
          </a:ln>
        </p:spPr>
      </p:pic>
      <p:sp>
        <p:nvSpPr>
          <p:cNvPr id="47" name="Shape 47"/>
          <p:cNvSpPr txBox="1">
            <a:spLocks noGrp="1"/>
          </p:cNvSpPr>
          <p:nvPr>
            <p:ph type="body" idx="1"/>
          </p:nvPr>
        </p:nvSpPr>
        <p:spPr>
          <a:xfrm>
            <a:off x="99625" y="5247275"/>
            <a:ext cx="8958600" cy="1220400"/>
          </a:xfrm>
          <a:prstGeom prst="rect">
            <a:avLst/>
          </a:prstGeom>
          <a:solidFill>
            <a:srgbClr val="FFF2CC"/>
          </a:soli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25000"/>
              <a:buFont typeface="Arial"/>
              <a:buNone/>
            </a:pPr>
            <a:r>
              <a:rPr lang="en-US" sz="1800" b="1" i="0" u="none" strike="noStrike" cap="none" baseline="0">
                <a:solidFill>
                  <a:schemeClr val="dk1"/>
                </a:solidFill>
                <a:latin typeface="Enriqueta"/>
                <a:ea typeface="Enriqueta"/>
                <a:cs typeface="Enriqueta"/>
                <a:sym typeface="Enriqueta"/>
              </a:rPr>
              <a:t>Map 8.1 </a:t>
            </a:r>
            <a:r>
              <a:rPr lang="en-US" sz="1800" b="1" i="0" u="none" strike="noStrike" cap="none" baseline="0">
                <a:solidFill>
                  <a:srgbClr val="FF0000"/>
                </a:solidFill>
                <a:latin typeface="Enriqueta"/>
                <a:ea typeface="Enriqueta"/>
                <a:cs typeface="Enriqueta"/>
                <a:sym typeface="Enriqueta"/>
              </a:rPr>
              <a:t>The Silk Roads</a:t>
            </a:r>
          </a:p>
          <a:p>
            <a:pPr marL="0" marR="0" lvl="0" indent="0" algn="l" rtl="0">
              <a:lnSpc>
                <a:spcPct val="80000"/>
              </a:lnSpc>
              <a:spcBef>
                <a:spcPts val="400"/>
              </a:spcBef>
              <a:spcAft>
                <a:spcPts val="0"/>
              </a:spcAft>
              <a:buClr>
                <a:schemeClr val="dk1"/>
              </a:buClr>
              <a:buSzPct val="25000"/>
              <a:buFont typeface="Arial"/>
              <a:buNone/>
            </a:pPr>
            <a:r>
              <a:rPr lang="en-US" sz="2400" b="0" i="0" u="none" strike="noStrike" cap="none" baseline="0">
                <a:solidFill>
                  <a:schemeClr val="dk1"/>
                </a:solidFill>
                <a:latin typeface="Enriqueta"/>
                <a:ea typeface="Enriqueta"/>
                <a:cs typeface="Enriqueta"/>
                <a:sym typeface="Enriqueta"/>
              </a:rPr>
              <a:t>For 2,000 years, </a:t>
            </a:r>
            <a:r>
              <a:rPr lang="en-US" sz="2400" b="1" i="0" u="sng" strike="noStrike" cap="none" baseline="0">
                <a:solidFill>
                  <a:schemeClr val="dk1"/>
                </a:solidFill>
                <a:latin typeface="Enriqueta"/>
                <a:ea typeface="Enriqueta"/>
                <a:cs typeface="Enriqueta"/>
                <a:sym typeface="Enriqueta"/>
              </a:rPr>
              <a:t>goods</a:t>
            </a:r>
            <a:r>
              <a:rPr lang="en-US" sz="2400" b="0" i="0" u="sng" strike="noStrike" cap="none" baseline="0">
                <a:solidFill>
                  <a:schemeClr val="dk1"/>
                </a:solidFill>
                <a:latin typeface="Enriqueta"/>
                <a:ea typeface="Enriqueta"/>
                <a:cs typeface="Enriqueta"/>
                <a:sym typeface="Enriqueta"/>
              </a:rPr>
              <a:t>, </a:t>
            </a:r>
            <a:r>
              <a:rPr lang="en-US" sz="2400" b="1" i="0" u="sng" strike="noStrike" cap="none" baseline="0">
                <a:solidFill>
                  <a:schemeClr val="dk1"/>
                </a:solidFill>
                <a:latin typeface="Enriqueta"/>
                <a:ea typeface="Enriqueta"/>
                <a:cs typeface="Enriqueta"/>
                <a:sym typeface="Enriqueta"/>
              </a:rPr>
              <a:t>ideas</a:t>
            </a:r>
            <a:r>
              <a:rPr lang="en-US" sz="2400" b="0" i="0" u="sng" strike="noStrike" cap="none" baseline="0">
                <a:solidFill>
                  <a:schemeClr val="dk1"/>
                </a:solidFill>
                <a:latin typeface="Enriqueta"/>
                <a:ea typeface="Enriqueta"/>
                <a:cs typeface="Enriqueta"/>
                <a:sym typeface="Enriqueta"/>
              </a:rPr>
              <a:t>, </a:t>
            </a:r>
            <a:r>
              <a:rPr lang="en-US" sz="2400" b="1" i="0" u="sng" strike="noStrike" cap="none" baseline="0">
                <a:solidFill>
                  <a:schemeClr val="dk1"/>
                </a:solidFill>
                <a:latin typeface="Enriqueta"/>
                <a:ea typeface="Enriqueta"/>
                <a:cs typeface="Enriqueta"/>
                <a:sym typeface="Enriqueta"/>
              </a:rPr>
              <a:t>technologies</a:t>
            </a:r>
            <a:r>
              <a:rPr lang="en-US" sz="2400" b="0" i="0" u="sng" strike="noStrike" cap="none" baseline="0">
                <a:solidFill>
                  <a:schemeClr val="dk1"/>
                </a:solidFill>
                <a:latin typeface="Enriqueta"/>
                <a:ea typeface="Enriqueta"/>
                <a:cs typeface="Enriqueta"/>
                <a:sym typeface="Enriqueta"/>
              </a:rPr>
              <a:t>, </a:t>
            </a:r>
            <a:r>
              <a:rPr lang="en-US" sz="2400" u="sng">
                <a:latin typeface="Enriqueta"/>
                <a:ea typeface="Enriqueta"/>
                <a:cs typeface="Enriqueta"/>
                <a:sym typeface="Enriqueta"/>
              </a:rPr>
              <a:t>&amp;</a:t>
            </a:r>
            <a:r>
              <a:rPr lang="en-US" sz="2400" b="0" i="0" u="sng" strike="noStrike" cap="none" baseline="0">
                <a:solidFill>
                  <a:schemeClr val="dk1"/>
                </a:solidFill>
                <a:latin typeface="Enriqueta"/>
                <a:ea typeface="Enriqueta"/>
                <a:cs typeface="Enriqueta"/>
                <a:sym typeface="Enriqueta"/>
              </a:rPr>
              <a:t> </a:t>
            </a:r>
            <a:r>
              <a:rPr lang="en-US" sz="2400" b="1" i="0" u="sng" strike="noStrike" cap="none" baseline="0">
                <a:solidFill>
                  <a:schemeClr val="dk1"/>
                </a:solidFill>
                <a:latin typeface="Enriqueta"/>
                <a:ea typeface="Enriqueta"/>
                <a:cs typeface="Enriqueta"/>
                <a:sym typeface="Enriqueta"/>
              </a:rPr>
              <a:t>diseases</a:t>
            </a:r>
            <a:r>
              <a:rPr lang="en-US" sz="2400" b="0" i="0" u="none" strike="noStrike" cap="none" baseline="0">
                <a:solidFill>
                  <a:schemeClr val="dk1"/>
                </a:solidFill>
                <a:latin typeface="Enriqueta"/>
                <a:ea typeface="Enriqueta"/>
                <a:cs typeface="Enriqueta"/>
                <a:sym typeface="Enriqueta"/>
              </a:rPr>
              <a:t> made their way across Eurasia on the several routes of the </a:t>
            </a:r>
            <a:r>
              <a:rPr lang="en-US" sz="2400" b="1" u="none" strike="noStrike" cap="none" baseline="0">
                <a:solidFill>
                  <a:srgbClr val="FF0000"/>
                </a:solidFill>
                <a:latin typeface="Enriqueta"/>
                <a:ea typeface="Enriqueta"/>
                <a:cs typeface="Enriqueta"/>
                <a:sym typeface="Enriqueta"/>
              </a:rPr>
              <a:t>Silk Roads</a:t>
            </a:r>
            <a:r>
              <a:rPr lang="en-US" sz="2400" b="0" i="0" u="none" strike="noStrike" cap="none" baseline="0">
                <a:solidFill>
                  <a:schemeClr val="dk1"/>
                </a:solidFill>
                <a:latin typeface="Enriqueta"/>
                <a:ea typeface="Enriqueta"/>
                <a:cs typeface="Enriqueta"/>
                <a:sym typeface="Enriqueta"/>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2438399" cy="411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0" u="none" strike="noStrike" cap="none" baseline="0">
                <a:solidFill>
                  <a:srgbClr val="0000CC"/>
                </a:solidFill>
                <a:latin typeface="Georgia"/>
                <a:ea typeface="Georgia"/>
                <a:cs typeface="Georgia"/>
                <a:sym typeface="Georgia"/>
              </a:rPr>
              <a:t>Sea </a:t>
            </a:r>
            <a:r>
              <a:rPr lang="en-US" sz="2800" b="1" i="0" u="none" strike="noStrike" cap="none" baseline="0">
                <a:solidFill>
                  <a:schemeClr val="dk1"/>
                </a:solidFill>
                <a:latin typeface="Georgia"/>
                <a:ea typeface="Georgia"/>
                <a:cs typeface="Georgia"/>
                <a:sym typeface="Georgia"/>
              </a:rPr>
              <a:t>Roads</a:t>
            </a:r>
          </a:p>
        </p:txBody>
      </p:sp>
      <p:sp>
        <p:nvSpPr>
          <p:cNvPr id="177" name="Shape 177"/>
          <p:cNvSpPr txBox="1">
            <a:spLocks noGrp="1"/>
          </p:cNvSpPr>
          <p:nvPr>
            <p:ph type="body" idx="1"/>
          </p:nvPr>
        </p:nvSpPr>
        <p:spPr>
          <a:xfrm>
            <a:off x="306150" y="507350"/>
            <a:ext cx="8837699" cy="3490200"/>
          </a:xfrm>
          <a:prstGeom prst="rect">
            <a:avLst/>
          </a:prstGeom>
          <a:noFill/>
          <a:ln>
            <a:noFill/>
          </a:ln>
        </p:spPr>
        <p:txBody>
          <a:bodyPr lIns="91425" tIns="45700" rIns="91425" bIns="45700" anchor="t" anchorCtr="0">
            <a:noAutofit/>
          </a:bodyPr>
          <a:lstStyle/>
          <a:p>
            <a:pPr marL="457200" marR="0" lvl="0" indent="-342900" algn="l" rtl="0">
              <a:lnSpc>
                <a:spcPct val="80000"/>
              </a:lnSpc>
              <a:spcBef>
                <a:spcPts val="360"/>
              </a:spcBef>
              <a:spcAft>
                <a:spcPts val="0"/>
              </a:spcAft>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Some regions relied on </a:t>
            </a:r>
            <a:r>
              <a:rPr lang="en-US" sz="1800" b="1" i="0" u="none" strike="noStrike" cap="none" baseline="0">
                <a:solidFill>
                  <a:schemeClr val="dk1"/>
                </a:solidFill>
                <a:latin typeface="Georgia"/>
                <a:ea typeface="Georgia"/>
                <a:cs typeface="Georgia"/>
                <a:sym typeface="Georgia"/>
              </a:rPr>
              <a:t>dugout canoes or rafts (inherent limitations!)</a:t>
            </a:r>
          </a:p>
          <a:p>
            <a:pPr marL="457200" marR="0" lvl="0" indent="-342900" algn="l" rtl="0">
              <a:lnSpc>
                <a:spcPct val="80000"/>
              </a:lnSpc>
              <a:spcBef>
                <a:spcPts val="360"/>
              </a:spcBef>
              <a:spcAft>
                <a:spcPts val="0"/>
              </a:spcAft>
              <a:buClr>
                <a:schemeClr val="dk1"/>
              </a:buClr>
              <a:buSzPct val="100000"/>
              <a:buFont typeface="Georgia"/>
              <a:buChar char="★"/>
            </a:pPr>
            <a:r>
              <a:rPr lang="en-US" sz="1800" b="1" i="1" u="none" strike="noStrike" cap="none" baseline="0">
                <a:solidFill>
                  <a:schemeClr val="dk1"/>
                </a:solidFill>
                <a:latin typeface="Georgia"/>
                <a:ea typeface="Georgia"/>
                <a:cs typeface="Georgia"/>
                <a:sym typeface="Georgia"/>
              </a:rPr>
              <a:t>Which large bodies of water would be most dangerous to sail on?</a:t>
            </a:r>
            <a:r>
              <a:rPr lang="en-US" sz="1800" b="0" i="0" u="none" strike="noStrike" cap="none" baseline="0">
                <a:solidFill>
                  <a:schemeClr val="dk1"/>
                </a:solidFill>
                <a:latin typeface="Georgia"/>
                <a:ea typeface="Georgia"/>
                <a:cs typeface="Georgia"/>
                <a:sym typeface="Georgia"/>
              </a:rPr>
              <a:t> </a:t>
            </a:r>
          </a:p>
          <a:p>
            <a:pPr marL="457200" marR="0" lvl="0" indent="-342900" algn="l" rtl="0">
              <a:lnSpc>
                <a:spcPct val="80000"/>
              </a:lnSpc>
              <a:spcBef>
                <a:spcPts val="360"/>
              </a:spcBef>
              <a:spcAft>
                <a:spcPts val="0"/>
              </a:spcAft>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Indian Ocean is probably the safest, followed by the Mediterranean and then the Pacific; the Atlantic and North seas are pretty nasty</a:t>
            </a:r>
          </a:p>
          <a:p>
            <a:pPr marL="457200" marR="0" lvl="0" indent="-342900" algn="l" rtl="0">
              <a:lnSpc>
                <a:spcPct val="80000"/>
              </a:lnSpc>
              <a:spcBef>
                <a:spcPts val="360"/>
              </a:spcBef>
              <a:spcAft>
                <a:spcPts val="0"/>
              </a:spcAft>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Advantages of </a:t>
            </a:r>
            <a:r>
              <a:rPr lang="en-US" sz="1800" b="1" i="0" u="none" strike="noStrike" cap="none" baseline="0">
                <a:solidFill>
                  <a:schemeClr val="dk1"/>
                </a:solidFill>
                <a:latin typeface="Georgia"/>
                <a:ea typeface="Georgia"/>
                <a:cs typeface="Georgia"/>
                <a:sym typeface="Georgia"/>
              </a:rPr>
              <a:t>sails over rowing</a:t>
            </a:r>
          </a:p>
          <a:p>
            <a:pPr marL="457200" marR="0" lvl="0" indent="-342900" algn="l" rtl="0">
              <a:lnSpc>
                <a:spcPct val="80000"/>
              </a:lnSpc>
              <a:spcBef>
                <a:spcPts val="360"/>
              </a:spcBef>
              <a:spcAft>
                <a:spcPts val="0"/>
              </a:spcAft>
              <a:buClr>
                <a:schemeClr val="dk1"/>
              </a:buClr>
              <a:buSzPct val="100000"/>
              <a:buFont typeface="Georgia"/>
              <a:buChar char="★"/>
            </a:pPr>
            <a:r>
              <a:rPr lang="en-US" sz="1800" b="1" i="0" u="none" strike="noStrike" cap="none" baseline="0">
                <a:solidFill>
                  <a:schemeClr val="dk1"/>
                </a:solidFill>
                <a:latin typeface="Georgia"/>
                <a:ea typeface="Georgia"/>
                <a:cs typeface="Georgia"/>
                <a:sym typeface="Georgia"/>
              </a:rPr>
              <a:t>Arab contributions</a:t>
            </a:r>
            <a:r>
              <a:rPr lang="en-US" sz="1800" b="0" i="0" u="none" strike="noStrike" cap="none" baseline="0">
                <a:solidFill>
                  <a:schemeClr val="dk1"/>
                </a:solidFill>
                <a:latin typeface="Georgia"/>
                <a:ea typeface="Georgia"/>
                <a:cs typeface="Georgia"/>
                <a:sym typeface="Georgia"/>
              </a:rPr>
              <a:t> to maritime history – lateen sails</a:t>
            </a:r>
          </a:p>
          <a:p>
            <a:pPr marL="457200" marR="0" lvl="0" indent="-342900" algn="l" rtl="0">
              <a:lnSpc>
                <a:spcPct val="80000"/>
              </a:lnSpc>
              <a:spcBef>
                <a:spcPts val="360"/>
              </a:spcBef>
              <a:spcAft>
                <a:spcPts val="0"/>
              </a:spcAft>
              <a:buClr>
                <a:schemeClr val="dk1"/>
              </a:buClr>
              <a:buSzPct val="100000"/>
              <a:buFont typeface="Georgia"/>
              <a:buChar char="★"/>
            </a:pPr>
            <a:r>
              <a:rPr lang="en-US" sz="1800" b="1" i="0" u="none" strike="noStrike" cap="none" baseline="0">
                <a:solidFill>
                  <a:schemeClr val="dk1"/>
                </a:solidFill>
                <a:latin typeface="Georgia"/>
                <a:ea typeface="Georgia"/>
                <a:cs typeface="Georgia"/>
                <a:sym typeface="Georgia"/>
              </a:rPr>
              <a:t>Complexity of shipbuilding</a:t>
            </a:r>
            <a:r>
              <a:rPr lang="en-US" sz="1800" b="0" i="0" u="none" strike="noStrike" cap="none" baseline="0">
                <a:solidFill>
                  <a:schemeClr val="dk1"/>
                </a:solidFill>
                <a:latin typeface="Georgia"/>
                <a:ea typeface="Georgia"/>
                <a:cs typeface="Georgia"/>
                <a:sym typeface="Georgia"/>
              </a:rPr>
              <a:t> (difficulty of making a North Sea–style clinker-built ship compared to the mortise-and-tenon construction of the Mediterranean)</a:t>
            </a:r>
          </a:p>
          <a:p>
            <a:pPr marL="457200" marR="0" lvl="0" indent="-342900" algn="l" rtl="0">
              <a:lnSpc>
                <a:spcPct val="80000"/>
              </a:lnSpc>
              <a:spcBef>
                <a:spcPts val="360"/>
              </a:spcBef>
              <a:spcAft>
                <a:spcPts val="0"/>
              </a:spcAft>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Advantage of </a:t>
            </a:r>
            <a:r>
              <a:rPr lang="en-US" sz="1800" b="1" i="0" u="none" strike="noStrike" cap="none" baseline="0">
                <a:solidFill>
                  <a:schemeClr val="dk1"/>
                </a:solidFill>
                <a:latin typeface="Georgia"/>
                <a:ea typeface="Georgia"/>
                <a:cs typeface="Georgia"/>
                <a:sym typeface="Georgia"/>
              </a:rPr>
              <a:t>rudders compared to steering oars</a:t>
            </a:r>
          </a:p>
          <a:p>
            <a:pPr marL="457200" marR="0" lvl="0" indent="-342900" algn="l" rtl="0">
              <a:lnSpc>
                <a:spcPct val="80000"/>
              </a:lnSpc>
              <a:spcBef>
                <a:spcPts val="360"/>
              </a:spcBef>
              <a:spcAft>
                <a:spcPts val="0"/>
              </a:spcAft>
              <a:buClr>
                <a:schemeClr val="dk1"/>
              </a:buClr>
              <a:buSzPct val="100000"/>
              <a:buFont typeface="Georgia"/>
              <a:buChar char="★"/>
            </a:pPr>
            <a:r>
              <a:rPr lang="en-US" sz="1800" b="1" i="0" u="none" strike="noStrike" cap="none" baseline="0">
                <a:solidFill>
                  <a:schemeClr val="dk1"/>
                </a:solidFill>
                <a:latin typeface="Georgia"/>
                <a:ea typeface="Georgia"/>
                <a:cs typeface="Georgia"/>
                <a:sym typeface="Georgia"/>
              </a:rPr>
              <a:t>Inventions </a:t>
            </a:r>
            <a:r>
              <a:rPr lang="en-US" sz="1800" b="0" i="0" u="none" strike="noStrike" cap="none" baseline="0">
                <a:solidFill>
                  <a:schemeClr val="dk1"/>
                </a:solidFill>
                <a:latin typeface="Georgia"/>
                <a:ea typeface="Georgia"/>
                <a:cs typeface="Georgia"/>
                <a:sym typeface="Georgia"/>
              </a:rPr>
              <a:t>that aided navigation (astrolabe, magnetic compass, etc.)</a:t>
            </a:r>
          </a:p>
          <a:p>
            <a:pPr marL="457200" marR="0" lvl="0" indent="-342900" algn="l" rtl="0">
              <a:lnSpc>
                <a:spcPct val="80000"/>
              </a:lnSpc>
              <a:spcBef>
                <a:spcPts val="360"/>
              </a:spcBef>
              <a:spcAft>
                <a:spcPts val="0"/>
              </a:spcAft>
              <a:buClr>
                <a:schemeClr val="dk1"/>
              </a:buClr>
              <a:buSzPct val="100000"/>
              <a:buFont typeface="Georgia"/>
              <a:buChar char="★"/>
            </a:pPr>
            <a:r>
              <a:rPr lang="en-US" sz="1800" b="0" i="0" u="none" strike="noStrike" cap="none" baseline="0">
                <a:solidFill>
                  <a:schemeClr val="dk1"/>
                </a:solidFill>
                <a:latin typeface="Georgia"/>
                <a:ea typeface="Georgia"/>
                <a:cs typeface="Georgia"/>
                <a:sym typeface="Georgia"/>
              </a:rPr>
              <a:t>Importance of </a:t>
            </a:r>
            <a:r>
              <a:rPr lang="en-US" sz="1800" b="1" i="0" u="none" strike="noStrike" cap="none" baseline="0">
                <a:solidFill>
                  <a:schemeClr val="dk1"/>
                </a:solidFill>
                <a:latin typeface="Georgia"/>
                <a:ea typeface="Georgia"/>
                <a:cs typeface="Georgia"/>
                <a:sym typeface="Georgia"/>
              </a:rPr>
              <a:t>naval warfare</a:t>
            </a:r>
            <a:r>
              <a:rPr lang="en-US" sz="1800" b="0" i="0" u="none" strike="noStrike" cap="none" baseline="0">
                <a:solidFill>
                  <a:schemeClr val="dk1"/>
                </a:solidFill>
                <a:latin typeface="Georgia"/>
                <a:ea typeface="Georgia"/>
                <a:cs typeface="Georgia"/>
                <a:sym typeface="Georgia"/>
              </a:rPr>
              <a:t> in world history</a:t>
            </a:r>
          </a:p>
        </p:txBody>
      </p:sp>
      <p:pic>
        <p:nvPicPr>
          <p:cNvPr id="178" name="Shape 178"/>
          <p:cNvPicPr preferRelativeResize="0"/>
          <p:nvPr/>
        </p:nvPicPr>
        <p:blipFill>
          <a:blip r:embed="rId3">
            <a:alphaModFix/>
          </a:blip>
          <a:stretch>
            <a:fillRect/>
          </a:stretch>
        </p:blipFill>
        <p:spPr>
          <a:xfrm>
            <a:off x="4093800" y="3997550"/>
            <a:ext cx="5050200" cy="2821350"/>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541400" y="5510900"/>
            <a:ext cx="8061299" cy="1032000"/>
          </a:xfrm>
          <a:prstGeom prst="rect">
            <a:avLst/>
          </a:prstGeom>
          <a:solidFill>
            <a:srgbClr val="C9DAF8"/>
          </a:soli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25000"/>
              <a:buFont typeface="Arial"/>
              <a:buNone/>
            </a:pPr>
            <a:r>
              <a:rPr lang="en-US" sz="1800" b="1" i="0" u="none" strike="noStrike" cap="none" baseline="0">
                <a:solidFill>
                  <a:schemeClr val="dk1"/>
                </a:solidFill>
                <a:latin typeface="Georgia"/>
                <a:ea typeface="Georgia"/>
                <a:cs typeface="Georgia"/>
                <a:sym typeface="Georgia"/>
              </a:rPr>
              <a:t>Map 8.2 The Sea Roads</a:t>
            </a:r>
          </a:p>
          <a:p>
            <a:pPr marL="0" marR="0" lvl="0" indent="0" algn="l" rtl="0">
              <a:lnSpc>
                <a:spcPct val="80000"/>
              </a:lnSpc>
              <a:spcBef>
                <a:spcPts val="360"/>
              </a:spcBef>
              <a:spcAft>
                <a:spcPts val="0"/>
              </a:spcAft>
              <a:buClr>
                <a:schemeClr val="dk1"/>
              </a:buClr>
              <a:buSzPct val="25000"/>
              <a:buFont typeface="Arial"/>
              <a:buNone/>
            </a:pPr>
            <a:r>
              <a:rPr lang="en-US" sz="1800" b="0" i="0" u="none" strike="noStrike" cap="none" baseline="0">
                <a:solidFill>
                  <a:schemeClr val="dk1"/>
                </a:solidFill>
                <a:latin typeface="Georgia"/>
                <a:ea typeface="Georgia"/>
                <a:cs typeface="Georgia"/>
                <a:sym typeface="Georgia"/>
              </a:rPr>
              <a:t>Paralleling the Silk Road trading network, a </a:t>
            </a:r>
            <a:r>
              <a:rPr lang="en-US" sz="1800" b="1" i="0" u="none" strike="noStrike" cap="none" baseline="0">
                <a:solidFill>
                  <a:schemeClr val="dk1"/>
                </a:solidFill>
                <a:latin typeface="Georgia"/>
                <a:ea typeface="Georgia"/>
                <a:cs typeface="Georgia"/>
                <a:sym typeface="Georgia"/>
              </a:rPr>
              <a:t>sea-based commerce in Indian Ocean basin</a:t>
            </a:r>
            <a:r>
              <a:rPr lang="en-US" sz="1800" b="0" i="0" u="none" strike="noStrike" cap="none" baseline="0">
                <a:solidFill>
                  <a:schemeClr val="dk1"/>
                </a:solidFill>
                <a:latin typeface="Georgia"/>
                <a:ea typeface="Georgia"/>
                <a:cs typeface="Georgia"/>
                <a:sym typeface="Georgia"/>
              </a:rPr>
              <a:t> connected many peoples between China </a:t>
            </a:r>
            <a:r>
              <a:rPr lang="en-US" sz="1800">
                <a:latin typeface="Georgia"/>
                <a:ea typeface="Georgia"/>
                <a:cs typeface="Georgia"/>
                <a:sym typeface="Georgia"/>
              </a:rPr>
              <a:t>&amp;</a:t>
            </a:r>
            <a:r>
              <a:rPr lang="en-US" sz="1800" b="0" i="0" u="none" strike="noStrike" cap="none" baseline="0">
                <a:solidFill>
                  <a:schemeClr val="dk1"/>
                </a:solidFill>
                <a:latin typeface="Georgia"/>
                <a:ea typeface="Georgia"/>
                <a:cs typeface="Georgia"/>
                <a:sym typeface="Georgia"/>
              </a:rPr>
              <a:t> East Africa.</a:t>
            </a:r>
          </a:p>
        </p:txBody>
      </p:sp>
      <p:pic>
        <p:nvPicPr>
          <p:cNvPr id="184" name="Shape 184"/>
          <p:cNvPicPr preferRelativeResize="0"/>
          <p:nvPr/>
        </p:nvPicPr>
        <p:blipFill>
          <a:blip r:embed="rId3">
            <a:alphaModFix/>
          </a:blip>
          <a:stretch>
            <a:fillRect/>
          </a:stretch>
        </p:blipFill>
        <p:spPr>
          <a:xfrm>
            <a:off x="541399" y="104975"/>
            <a:ext cx="8061224" cy="54059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7475" y="61700"/>
            <a:ext cx="6123300" cy="769199"/>
          </a:xfrm>
          <a:prstGeom prst="rect">
            <a:avLst/>
          </a:prstGeom>
          <a:no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400" u="none" strike="noStrike" cap="none" baseline="0">
                <a:solidFill>
                  <a:schemeClr val="accent2"/>
                </a:solidFill>
                <a:latin typeface="Damion"/>
                <a:ea typeface="Damion"/>
                <a:cs typeface="Damion"/>
                <a:sym typeface="Damion"/>
              </a:rPr>
              <a:t>How did the operation of the Indian Ocean trading network differ from that of the Silk Roads?</a:t>
            </a:r>
          </a:p>
        </p:txBody>
      </p:sp>
      <p:sp>
        <p:nvSpPr>
          <p:cNvPr id="190" name="Shape 190"/>
          <p:cNvSpPr txBox="1">
            <a:spLocks noGrp="1"/>
          </p:cNvSpPr>
          <p:nvPr>
            <p:ph type="body" idx="1"/>
          </p:nvPr>
        </p:nvSpPr>
        <p:spPr>
          <a:xfrm>
            <a:off x="87475" y="925575"/>
            <a:ext cx="6123300" cy="5712000"/>
          </a:xfrm>
          <a:prstGeom prst="rect">
            <a:avLst/>
          </a:prstGeom>
          <a:solidFill>
            <a:srgbClr val="FFF2CC"/>
          </a:solidFill>
          <a:ln w="19050" cap="flat" cmpd="sng">
            <a:solidFill>
              <a:srgbClr val="000000"/>
            </a:solidFill>
            <a:prstDash val="solid"/>
            <a:round/>
            <a:headEnd type="none" w="med" len="med"/>
            <a:tailEnd type="none" w="med" len="med"/>
          </a:ln>
        </p:spPr>
        <p:txBody>
          <a:bodyPr lIns="91425" tIns="45700" rIns="91425" bIns="45700" anchor="t" anchorCtr="0">
            <a:noAutofit/>
          </a:bodyPr>
          <a:lstStyle/>
          <a:p>
            <a:pPr marR="0" lvl="0" indent="0" algn="l" rtl="0">
              <a:lnSpc>
                <a:spcPct val="90000"/>
              </a:lnSpc>
              <a:spcBef>
                <a:spcPts val="560"/>
              </a:spcBef>
              <a:spcAft>
                <a:spcPts val="0"/>
              </a:spcAft>
              <a:buNone/>
            </a:pPr>
            <a:r>
              <a:rPr lang="en-US" sz="2400" b="1" i="0" u="none" strike="noStrike" cap="none" baseline="0">
                <a:solidFill>
                  <a:srgbClr val="38761D"/>
                </a:solidFill>
                <a:latin typeface="Ubuntu"/>
                <a:ea typeface="Ubuntu"/>
                <a:cs typeface="Ubuntu"/>
                <a:sym typeface="Ubuntu"/>
              </a:rPr>
              <a:t>Transportation costs were lower on Sea Roads than Silk Roads</a:t>
            </a:r>
            <a:r>
              <a:rPr lang="en-US" sz="2400" b="0" i="0" u="none" strike="noStrike" cap="none" baseline="0">
                <a:solidFill>
                  <a:srgbClr val="38761D"/>
                </a:solidFill>
                <a:latin typeface="Ubuntu"/>
                <a:ea typeface="Ubuntu"/>
                <a:cs typeface="Ubuntu"/>
                <a:sym typeface="Ubuntu"/>
              </a:rPr>
              <a:t>, because ships could accommodate larger </a:t>
            </a:r>
            <a:r>
              <a:rPr lang="en-US" sz="2400">
                <a:solidFill>
                  <a:srgbClr val="38761D"/>
                </a:solidFill>
                <a:latin typeface="Ubuntu"/>
                <a:ea typeface="Ubuntu"/>
                <a:cs typeface="Ubuntu"/>
                <a:sym typeface="Ubuntu"/>
              </a:rPr>
              <a:t>&amp;</a:t>
            </a:r>
            <a:r>
              <a:rPr lang="en-US" sz="2400" b="0" i="0" u="none" strike="noStrike" cap="none" baseline="0">
                <a:solidFill>
                  <a:srgbClr val="38761D"/>
                </a:solidFill>
                <a:latin typeface="Ubuntu"/>
                <a:ea typeface="Ubuntu"/>
                <a:cs typeface="Ubuntu"/>
                <a:sym typeface="Ubuntu"/>
              </a:rPr>
              <a:t> heavier cargoes than camels. </a:t>
            </a:r>
          </a:p>
          <a:p>
            <a:pPr marR="0" lvl="0" indent="0" algn="l" rtl="0">
              <a:lnSpc>
                <a:spcPct val="90000"/>
              </a:lnSpc>
              <a:spcBef>
                <a:spcPts val="560"/>
              </a:spcBef>
              <a:spcAft>
                <a:spcPts val="0"/>
              </a:spcAft>
              <a:buNone/>
            </a:pPr>
            <a:r>
              <a:rPr lang="en-US" sz="2400">
                <a:solidFill>
                  <a:srgbClr val="980000"/>
                </a:solidFill>
                <a:latin typeface="Ubuntu"/>
                <a:ea typeface="Ubuntu"/>
                <a:cs typeface="Ubuntu"/>
                <a:sym typeface="Ubuntu"/>
              </a:rPr>
              <a:t>M</a:t>
            </a:r>
            <a:r>
              <a:rPr lang="en-US" sz="2400" b="0" i="0" u="none" strike="noStrike" cap="none" baseline="0">
                <a:solidFill>
                  <a:srgbClr val="980000"/>
                </a:solidFill>
                <a:latin typeface="Ubuntu"/>
                <a:ea typeface="Ubuntu"/>
                <a:cs typeface="Ubuntu"/>
                <a:sym typeface="Ubuntu"/>
              </a:rPr>
              <a:t>eant that </a:t>
            </a:r>
            <a:r>
              <a:rPr lang="en-US" sz="2400" b="1" i="0" u="none" strike="noStrike" cap="none" baseline="0">
                <a:solidFill>
                  <a:srgbClr val="980000"/>
                </a:solidFill>
                <a:latin typeface="Ubuntu"/>
                <a:ea typeface="Ubuntu"/>
                <a:cs typeface="Ubuntu"/>
                <a:sym typeface="Ubuntu"/>
              </a:rPr>
              <a:t>Sea Roads</a:t>
            </a:r>
            <a:r>
              <a:rPr lang="en-US" sz="2400" b="0" i="0" u="none" strike="noStrike" cap="none" baseline="0">
                <a:solidFill>
                  <a:srgbClr val="980000"/>
                </a:solidFill>
                <a:latin typeface="Ubuntu"/>
                <a:ea typeface="Ubuntu"/>
                <a:cs typeface="Ubuntu"/>
                <a:sym typeface="Ubuntu"/>
              </a:rPr>
              <a:t> could eventually carry more </a:t>
            </a:r>
            <a:r>
              <a:rPr lang="en-US" sz="2400" b="1" i="0" u="none" strike="noStrike" cap="none" baseline="0">
                <a:solidFill>
                  <a:srgbClr val="980000"/>
                </a:solidFill>
                <a:latin typeface="Ubuntu"/>
                <a:ea typeface="Ubuntu"/>
                <a:cs typeface="Ubuntu"/>
                <a:sym typeface="Ubuntu"/>
              </a:rPr>
              <a:t>bulk goods </a:t>
            </a:r>
            <a:r>
              <a:rPr lang="en-US" sz="2400" b="1">
                <a:solidFill>
                  <a:srgbClr val="980000"/>
                </a:solidFill>
                <a:latin typeface="Ubuntu"/>
                <a:ea typeface="Ubuntu"/>
                <a:cs typeface="Ubuntu"/>
                <a:sym typeface="Ubuntu"/>
              </a:rPr>
              <a:t>&amp;</a:t>
            </a:r>
            <a:r>
              <a:rPr lang="en-US" sz="2400" b="1" i="0" u="none" strike="noStrike" cap="none" baseline="0">
                <a:solidFill>
                  <a:srgbClr val="980000"/>
                </a:solidFill>
                <a:latin typeface="Ubuntu"/>
                <a:ea typeface="Ubuntu"/>
                <a:cs typeface="Ubuntu"/>
                <a:sym typeface="Ubuntu"/>
              </a:rPr>
              <a:t> products destined for a mass</a:t>
            </a:r>
            <a:r>
              <a:rPr lang="en-US" sz="2400" b="0" i="0" u="none" strike="noStrike" cap="none" baseline="0">
                <a:solidFill>
                  <a:srgbClr val="980000"/>
                </a:solidFill>
                <a:latin typeface="Ubuntu"/>
                <a:ea typeface="Ubuntu"/>
                <a:cs typeface="Ubuntu"/>
                <a:sym typeface="Ubuntu"/>
              </a:rPr>
              <a:t> </a:t>
            </a:r>
            <a:r>
              <a:rPr lang="en-US" sz="2400" b="1" i="0" u="none" strike="noStrike" cap="none" baseline="0">
                <a:solidFill>
                  <a:srgbClr val="980000"/>
                </a:solidFill>
                <a:latin typeface="Ubuntu"/>
                <a:ea typeface="Ubuntu"/>
                <a:cs typeface="Ubuntu"/>
                <a:sym typeface="Ubuntu"/>
              </a:rPr>
              <a:t>market</a:t>
            </a:r>
            <a:r>
              <a:rPr lang="en-US" sz="2400">
                <a:solidFill>
                  <a:srgbClr val="980000"/>
                </a:solidFill>
                <a:latin typeface="Ubuntu"/>
                <a:ea typeface="Ubuntu"/>
                <a:cs typeface="Ubuntu"/>
                <a:sym typeface="Ubuntu"/>
              </a:rPr>
              <a:t> (</a:t>
            </a:r>
            <a:r>
              <a:rPr lang="en-US" sz="2400" b="0" i="0" u="none" strike="noStrike" cap="none" baseline="0">
                <a:solidFill>
                  <a:srgbClr val="980000"/>
                </a:solidFill>
                <a:latin typeface="Ubuntu"/>
                <a:ea typeface="Ubuntu"/>
                <a:cs typeface="Ubuntu"/>
                <a:sym typeface="Ubuntu"/>
              </a:rPr>
              <a:t>textiles, pepper, timber, rice, sugar, wheat</a:t>
            </a:r>
            <a:r>
              <a:rPr lang="en-US" sz="2400">
                <a:solidFill>
                  <a:srgbClr val="980000"/>
                </a:solidFill>
                <a:latin typeface="Ubuntu"/>
                <a:ea typeface="Ubuntu"/>
                <a:cs typeface="Ubuntu"/>
                <a:sym typeface="Ubuntu"/>
              </a:rPr>
              <a:t>)</a:t>
            </a:r>
            <a:r>
              <a:rPr lang="en-US" sz="2400" b="0" i="0" u="none" strike="noStrike" cap="none" baseline="0">
                <a:solidFill>
                  <a:srgbClr val="980000"/>
                </a:solidFill>
                <a:latin typeface="Ubuntu"/>
                <a:ea typeface="Ubuntu"/>
                <a:cs typeface="Ubuntu"/>
                <a:sym typeface="Ubuntu"/>
              </a:rPr>
              <a:t> whereas </a:t>
            </a:r>
            <a:r>
              <a:rPr lang="en-US" sz="2400" b="1" i="0" u="none" strike="noStrike" cap="none" baseline="0">
                <a:solidFill>
                  <a:srgbClr val="980000"/>
                </a:solidFill>
                <a:latin typeface="Ubuntu"/>
                <a:ea typeface="Ubuntu"/>
                <a:cs typeface="Ubuntu"/>
                <a:sym typeface="Ubuntu"/>
              </a:rPr>
              <a:t>Silk Roads</a:t>
            </a:r>
            <a:r>
              <a:rPr lang="en-US" sz="2400" b="0" i="0" u="none" strike="noStrike" cap="none" baseline="0">
                <a:solidFill>
                  <a:srgbClr val="980000"/>
                </a:solidFill>
                <a:latin typeface="Ubuntu"/>
                <a:ea typeface="Ubuntu"/>
                <a:cs typeface="Ubuntu"/>
                <a:sym typeface="Ubuntu"/>
              </a:rPr>
              <a:t> were limited largely to </a:t>
            </a:r>
            <a:r>
              <a:rPr lang="en-US" sz="2400" b="1" i="0" u="none" strike="noStrike" cap="none" baseline="0">
                <a:solidFill>
                  <a:srgbClr val="980000"/>
                </a:solidFill>
                <a:latin typeface="Ubuntu"/>
                <a:ea typeface="Ubuntu"/>
                <a:cs typeface="Ubuntu"/>
                <a:sym typeface="Ubuntu"/>
              </a:rPr>
              <a:t>luxury</a:t>
            </a:r>
            <a:r>
              <a:rPr lang="en-US" sz="2400" b="0" i="0" u="none" strike="noStrike" cap="none" baseline="0">
                <a:solidFill>
                  <a:srgbClr val="980000"/>
                </a:solidFill>
                <a:latin typeface="Ubuntu"/>
                <a:ea typeface="Ubuntu"/>
                <a:cs typeface="Ubuntu"/>
                <a:sym typeface="Ubuntu"/>
              </a:rPr>
              <a:t> goods for the few.</a:t>
            </a:r>
          </a:p>
          <a:p>
            <a:pPr marR="0" lvl="0" indent="0" algn="l" rtl="0">
              <a:lnSpc>
                <a:spcPct val="90000"/>
              </a:lnSpc>
              <a:spcBef>
                <a:spcPts val="560"/>
              </a:spcBef>
              <a:spcAft>
                <a:spcPts val="0"/>
              </a:spcAft>
              <a:buNone/>
            </a:pPr>
            <a:r>
              <a:rPr lang="en-US" sz="2400" b="1" i="0" u="none" strike="noStrike" cap="none" baseline="0">
                <a:solidFill>
                  <a:srgbClr val="0000FF"/>
                </a:solidFill>
                <a:latin typeface="Ubuntu"/>
                <a:ea typeface="Ubuntu"/>
                <a:cs typeface="Ubuntu"/>
                <a:sym typeface="Ubuntu"/>
              </a:rPr>
              <a:t>Sea Roads</a:t>
            </a:r>
            <a:r>
              <a:rPr lang="en-US" sz="2400" b="0" i="0" u="none" strike="noStrike" cap="none" baseline="0">
                <a:solidFill>
                  <a:srgbClr val="0000FF"/>
                </a:solidFill>
                <a:latin typeface="Ubuntu"/>
                <a:ea typeface="Ubuntu"/>
                <a:cs typeface="Ubuntu"/>
                <a:sym typeface="Ubuntu"/>
              </a:rPr>
              <a:t> relied on alternating wind currents known as </a:t>
            </a:r>
            <a:r>
              <a:rPr lang="en-US" sz="2400" b="1" i="0" u="none" strike="noStrike" cap="none" baseline="0">
                <a:solidFill>
                  <a:srgbClr val="0000FF"/>
                </a:solidFill>
                <a:latin typeface="Ubuntu"/>
                <a:ea typeface="Ubuntu"/>
                <a:cs typeface="Ubuntu"/>
                <a:sym typeface="Ubuntu"/>
              </a:rPr>
              <a:t>monsoons</a:t>
            </a:r>
            <a:r>
              <a:rPr lang="en-US" sz="2400" b="0" i="0" u="none" strike="noStrike" cap="none" baseline="0">
                <a:solidFill>
                  <a:srgbClr val="0000FF"/>
                </a:solidFill>
                <a:latin typeface="Ubuntu"/>
                <a:ea typeface="Ubuntu"/>
                <a:cs typeface="Ubuntu"/>
                <a:sym typeface="Ubuntu"/>
              </a:rPr>
              <a:t>.</a:t>
            </a:r>
          </a:p>
          <a:p>
            <a:pPr marR="0" lvl="0" indent="0" algn="l" rtl="0">
              <a:lnSpc>
                <a:spcPct val="90000"/>
              </a:lnSpc>
              <a:spcBef>
                <a:spcPts val="560"/>
              </a:spcBef>
              <a:spcAft>
                <a:spcPts val="0"/>
              </a:spcAft>
              <a:buNone/>
            </a:pPr>
            <a:r>
              <a:rPr lang="en-US" sz="2400" b="1" i="0" u="none" strike="noStrike" cap="none" baseline="0">
                <a:solidFill>
                  <a:srgbClr val="FF00FF"/>
                </a:solidFill>
                <a:latin typeface="Ubuntu"/>
                <a:ea typeface="Ubuntu"/>
                <a:cs typeface="Ubuntu"/>
                <a:sym typeface="Ubuntu"/>
              </a:rPr>
              <a:t>India was the center of the Sea Roads</a:t>
            </a:r>
            <a:r>
              <a:rPr lang="en-US" sz="2400" b="0" i="0" u="none" strike="noStrike" cap="none" baseline="0">
                <a:solidFill>
                  <a:srgbClr val="FF00FF"/>
                </a:solidFill>
                <a:latin typeface="Ubuntu"/>
                <a:ea typeface="Ubuntu"/>
                <a:cs typeface="Ubuntu"/>
                <a:sym typeface="Ubuntu"/>
              </a:rPr>
              <a:t> but not of Silk Roads.</a:t>
            </a:r>
          </a:p>
        </p:txBody>
      </p:sp>
      <p:pic>
        <p:nvPicPr>
          <p:cNvPr id="191" name="Shape 191"/>
          <p:cNvPicPr preferRelativeResize="0"/>
          <p:nvPr/>
        </p:nvPicPr>
        <p:blipFill>
          <a:blip r:embed="rId3">
            <a:alphaModFix/>
          </a:blip>
          <a:stretch>
            <a:fillRect/>
          </a:stretch>
        </p:blipFill>
        <p:spPr>
          <a:xfrm>
            <a:off x="6293850" y="61699"/>
            <a:ext cx="2765974" cy="1555700"/>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152400"/>
            <a:ext cx="8229600" cy="685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400" b="1" i="1" u="none" strike="noStrike" cap="none" baseline="0">
                <a:solidFill>
                  <a:srgbClr val="008000"/>
                </a:solidFill>
                <a:latin typeface="Arial"/>
                <a:ea typeface="Arial"/>
                <a:cs typeface="Arial"/>
                <a:sym typeface="Arial"/>
              </a:rPr>
              <a:t>What is the relationship between the rise of Srivijaya and the world of Indian Ocean commerce?</a:t>
            </a:r>
          </a:p>
        </p:txBody>
      </p:sp>
      <p:sp>
        <p:nvSpPr>
          <p:cNvPr id="197" name="Shape 197"/>
          <p:cNvSpPr txBox="1">
            <a:spLocks noGrp="1"/>
          </p:cNvSpPr>
          <p:nvPr>
            <p:ph type="body" idx="1"/>
          </p:nvPr>
        </p:nvSpPr>
        <p:spPr>
          <a:xfrm>
            <a:off x="457200" y="990600"/>
            <a:ext cx="8686800" cy="5867400"/>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Srivijaya emerged from the intense competition between small ports along the Straits of Malacca, the critical choke point of Indian Ocean commerce. It came to dominate the straits, which controlled the key all-sea route between India and China.</a:t>
            </a:r>
          </a:p>
          <a:p>
            <a:pPr marL="0" marR="0" lvl="0" indent="0" algn="l" rtl="0">
              <a:lnSpc>
                <a:spcPct val="80000"/>
              </a:lnSpc>
              <a:spcBef>
                <a:spcPts val="400"/>
              </a:spcBef>
              <a:spcAft>
                <a:spcPts val="0"/>
              </a:spcAft>
              <a:buClr>
                <a:schemeClr val="dk1"/>
              </a:buClr>
              <a:buSzPct val="60000"/>
              <a:buFont typeface="Arial"/>
              <a:buChar char="●"/>
            </a:pPr>
            <a:r>
              <a:rPr lang="en-US" sz="2000"/>
              <a:t>Sri Vijaya's</a:t>
            </a:r>
            <a:r>
              <a:rPr lang="en-US" sz="2000" b="0" i="0" u="none" strike="noStrike" cap="none" baseline="0">
                <a:solidFill>
                  <a:schemeClr val="dk1"/>
                </a:solidFill>
                <a:latin typeface="Arial"/>
                <a:ea typeface="Arial"/>
                <a:cs typeface="Arial"/>
                <a:sym typeface="Arial"/>
              </a:rPr>
              <a:t> plentiful supply of gold, its access to the source of highly sought-after spices, and the taxes it levied on passing ships provided the resources to attract supporters, to fund an embryonic bureaucracy, and to create the military and naval forces that brought some security to the area.</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Srivijaya monarchs made use of imported Indian political ideas and Buddhist religious concepts (in addition to local beliefs about the magical powers of chiefs) to construct their government.</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They employed Indian merchants as advisers, clerks, and officials, even assigning them Sanskrit titles.</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The capital city of Palembang was a cosmopolitan city with cultural influences from the Indian Ocean trading network.</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The rulers of Srivijaya sponsored the creation of images of the Buddha and various bodhisattvas. Srivijaya ultimately became a major center of Buddhist observance and teaching.</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28600" y="0"/>
            <a:ext cx="8915400" cy="900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800" b="1" i="1" u="none" strike="noStrike" cap="none" baseline="0">
                <a:solidFill>
                  <a:srgbClr val="008000"/>
                </a:solidFill>
                <a:latin typeface="Arial"/>
                <a:ea typeface="Arial"/>
                <a:cs typeface="Arial"/>
                <a:sym typeface="Arial"/>
              </a:rPr>
              <a:t>What lay behind the flourishing of Indian Ocean commerce in the </a:t>
            </a:r>
            <a:r>
              <a:rPr lang="en-US" sz="2800" b="1" i="1">
                <a:solidFill>
                  <a:srgbClr val="008000"/>
                </a:solidFill>
              </a:rPr>
              <a:t>post classical</a:t>
            </a:r>
            <a:r>
              <a:rPr lang="en-US" sz="2800" b="1" i="1" u="none" strike="noStrike" cap="none" baseline="0">
                <a:solidFill>
                  <a:srgbClr val="008000"/>
                </a:solidFill>
                <a:latin typeface="Arial"/>
                <a:ea typeface="Arial"/>
                <a:cs typeface="Arial"/>
                <a:sym typeface="Arial"/>
              </a:rPr>
              <a:t> millennium?</a:t>
            </a:r>
          </a:p>
        </p:txBody>
      </p:sp>
      <p:sp>
        <p:nvSpPr>
          <p:cNvPr id="203" name="Shape 203"/>
          <p:cNvSpPr txBox="1">
            <a:spLocks noGrp="1"/>
          </p:cNvSpPr>
          <p:nvPr>
            <p:ph type="body" idx="1"/>
          </p:nvPr>
        </p:nvSpPr>
        <p:spPr>
          <a:xfrm>
            <a:off x="304800" y="990600"/>
            <a:ext cx="8839199" cy="5867400"/>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One important factor was the </a:t>
            </a:r>
            <a:r>
              <a:rPr lang="en-US" sz="1800" b="1" i="0" u="none" strike="noStrike" cap="none" baseline="0">
                <a:solidFill>
                  <a:schemeClr val="dk1"/>
                </a:solidFill>
                <a:latin typeface="Arial"/>
                <a:ea typeface="Arial"/>
                <a:cs typeface="Arial"/>
                <a:sym typeface="Arial"/>
              </a:rPr>
              <a:t>economic and political revival of China</a:t>
            </a:r>
            <a:r>
              <a:rPr lang="en-US" sz="1800" b="0" i="0" u="none" strike="noStrike" cap="none" baseline="0">
                <a:solidFill>
                  <a:schemeClr val="dk1"/>
                </a:solidFill>
                <a:latin typeface="Arial"/>
                <a:ea typeface="Arial"/>
                <a:cs typeface="Arial"/>
                <a:sym typeface="Arial"/>
              </a:rPr>
              <a:t>, especially during the Tang and Song dynasties (618–1279).</a:t>
            </a:r>
          </a:p>
          <a:p>
            <a:pPr marL="0" marR="0" lvl="0" indent="0" algn="l" rtl="0">
              <a:lnSpc>
                <a:spcPct val="80000"/>
              </a:lnSpc>
              <a:spcBef>
                <a:spcPts val="360"/>
              </a:spcBef>
              <a:spcAft>
                <a:spcPts val="0"/>
              </a:spcAft>
              <a:buClr>
                <a:schemeClr val="dk1"/>
              </a:buClr>
              <a:buSzPct val="61111"/>
              <a:buFont typeface="Arial"/>
              <a:buChar char="●"/>
            </a:pPr>
            <a:r>
              <a:rPr lang="en-US" sz="1800" b="1" i="0" u="none" strike="noStrike" cap="none" baseline="0">
                <a:solidFill>
                  <a:schemeClr val="dk1"/>
                </a:solidFill>
                <a:latin typeface="Arial"/>
                <a:ea typeface="Arial"/>
                <a:cs typeface="Arial"/>
                <a:sym typeface="Arial"/>
              </a:rPr>
              <a:t>China both supplied products for and consumed the products</a:t>
            </a:r>
            <a:r>
              <a:rPr lang="en-US" sz="1800" b="0" i="0" u="none" strike="noStrike" cap="none" baseline="0">
                <a:solidFill>
                  <a:schemeClr val="dk1"/>
                </a:solidFill>
                <a:latin typeface="Arial"/>
                <a:ea typeface="Arial"/>
                <a:cs typeface="Arial"/>
                <a:sym typeface="Arial"/>
              </a:rPr>
              <a:t> of the Indian Ocean trading network.</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China also provided technological innovations, including larger ships and the magnetic compass, which facilitated trade.</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Another important factor was the sudden rise of Islam in the seventh century C.E. and its subsequent spread across much of the Afro-Eurasian world.</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 Islam was friendly to commercial life. The creation of an Arab Empire, stretching from the Atlantic Ocean through the Mediterranean basin and all the way to India, brought together in a single political system an immense range of economies and cultural traditions and provided a vast arena for trade.</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Middle Eastern gold and silver purchased pepper, textiles, and gemstones in India.</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Merchants from the Arab Empire established communities from East Africa to the China coast.</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Opportunities for trade led to the production of sugar and dates in Mesopotamia and stimulated a slave trade from East Africa to provide labor for the growing and refining of these products.</a:t>
            </a:r>
          </a:p>
          <a:p>
            <a:pPr marL="0" marR="0" lvl="0" indent="0" algn="l" rtl="0">
              <a:lnSpc>
                <a:spcPct val="80000"/>
              </a:lnSpc>
              <a:spcBef>
                <a:spcPts val="360"/>
              </a:spcBef>
              <a:spcAft>
                <a:spcPts val="0"/>
              </a:spcAft>
              <a:buClr>
                <a:schemeClr val="dk1"/>
              </a:buClr>
              <a:buSzPct val="61111"/>
              <a:buFont typeface="Arial"/>
              <a:buChar char="●"/>
            </a:pPr>
            <a:r>
              <a:rPr lang="en-US" sz="1800" b="0" i="0" u="none" strike="noStrike" cap="none" baseline="0">
                <a:solidFill>
                  <a:schemeClr val="dk1"/>
                </a:solidFill>
                <a:latin typeface="Arial"/>
                <a:ea typeface="Arial"/>
                <a:cs typeface="Arial"/>
                <a:sym typeface="Arial"/>
              </a:rPr>
              <a:t>Widespread conversion to Islam among traders in the Indian Ocean underpinned an international maritime culture and also helped to facilitate commercial transactions.</a:t>
            </a:r>
          </a:p>
          <a:p>
            <a:pPr marL="0" marR="0" lvl="0" indent="12065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228600" y="0"/>
            <a:ext cx="4724400" cy="5562600"/>
          </a:xfrm>
          <a:prstGeom prst="rect">
            <a:avLst/>
          </a:prstGeom>
          <a:noFill/>
          <a:ln>
            <a:noFill/>
          </a:ln>
        </p:spPr>
        <p:txBody>
          <a:bodyPr lIns="91425" tIns="45700" rIns="91425" bIns="45700" anchor="t" anchorCtr="0">
            <a:noAutofit/>
          </a:bodyPr>
          <a:lstStyle/>
          <a:p>
            <a:pPr marL="0" marR="0" lvl="0" indent="0" algn="l" rtl="0">
              <a:lnSpc>
                <a:spcPct val="80000"/>
              </a:lnSpc>
              <a:spcBef>
                <a:spcPts val="320"/>
              </a:spcBef>
              <a:spcAft>
                <a:spcPts val="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What was the role of Swahili civilization in the world of Indian Ocean commerce?</a:t>
            </a:r>
          </a:p>
          <a:p>
            <a:pPr marL="0" marR="0" lvl="0" indent="0" algn="l" rtl="0">
              <a:lnSpc>
                <a:spcPct val="80000"/>
              </a:lnSpc>
              <a:spcBef>
                <a:spcPts val="320"/>
              </a:spcBef>
              <a:spcAft>
                <a:spcPts val="0"/>
              </a:spcAft>
              <a:buClr>
                <a:schemeClr val="dk1"/>
              </a:buClr>
              <a:buSzPct val="59375"/>
              <a:buFont typeface="Arial"/>
              <a:buChar char="●"/>
            </a:pPr>
            <a:r>
              <a:rPr lang="en-US" sz="1600" b="0" i="0" u="none" strike="noStrike" cap="none" baseline="0">
                <a:solidFill>
                  <a:schemeClr val="dk1"/>
                </a:solidFill>
                <a:latin typeface="Arial"/>
                <a:ea typeface="Arial"/>
                <a:cs typeface="Arial"/>
                <a:sym typeface="Arial"/>
              </a:rPr>
              <a:t>Economically, Swahili cities provided commercial centers that accumulated goods from the interior of sub-Saharan Africa and exchanged them for the products of the Indian Ocean trading network.</a:t>
            </a:r>
          </a:p>
          <a:p>
            <a:pPr marL="0" marR="0" lvl="0" indent="0" algn="l" rtl="0">
              <a:lnSpc>
                <a:spcPct val="80000"/>
              </a:lnSpc>
              <a:spcBef>
                <a:spcPts val="320"/>
              </a:spcBef>
              <a:spcAft>
                <a:spcPts val="0"/>
              </a:spcAft>
              <a:buClr>
                <a:schemeClr val="dk1"/>
              </a:buClr>
              <a:buSzPct val="59375"/>
              <a:buFont typeface="Arial"/>
              <a:buChar char="●"/>
            </a:pPr>
            <a:r>
              <a:rPr lang="en-US" sz="1600" b="0" i="0" u="none" strike="noStrike" cap="none" baseline="0">
                <a:solidFill>
                  <a:schemeClr val="dk1"/>
                </a:solidFill>
                <a:latin typeface="Arial"/>
                <a:ea typeface="Arial"/>
                <a:cs typeface="Arial"/>
                <a:sym typeface="Arial"/>
              </a:rPr>
              <a:t>Culturally, Swahili civilization also participated in the larger Indian Ocean world. Most important, Swahili civilization rapidly and voluntarily became Islamic. Moreover, Arab, Indian, and perhaps Persian merchants visited and sometimes permanently settled in Swahili cities.</a:t>
            </a:r>
          </a:p>
          <a:p>
            <a:pPr marL="0" marR="0" lvl="0" indent="0" algn="l" rtl="0">
              <a:lnSpc>
                <a:spcPct val="80000"/>
              </a:lnSpc>
              <a:spcBef>
                <a:spcPts val="320"/>
              </a:spcBef>
              <a:spcAft>
                <a:spcPts val="0"/>
              </a:spcAft>
              <a:buClr>
                <a:schemeClr val="dk1"/>
              </a:buClr>
              <a:buSzPct val="59375"/>
              <a:buFont typeface="Arial"/>
              <a:buChar char="●"/>
            </a:pPr>
            <a:r>
              <a:rPr lang="en-US" sz="1600" b="0" i="0" u="none" strike="noStrike" cap="none" baseline="0">
                <a:solidFill>
                  <a:schemeClr val="dk1"/>
                </a:solidFill>
                <a:latin typeface="Arial"/>
                <a:ea typeface="Arial"/>
                <a:cs typeface="Arial"/>
                <a:sym typeface="Arial"/>
              </a:rPr>
              <a:t>Swahili rulers often claimed Arab or Persian origins to bolster their authority.</a:t>
            </a:r>
          </a:p>
          <a:p>
            <a:pPr marL="0" marR="0" lvl="0" indent="0" algn="l" rtl="0">
              <a:lnSpc>
                <a:spcPct val="80000"/>
              </a:lnSpc>
              <a:spcBef>
                <a:spcPts val="320"/>
              </a:spcBef>
              <a:spcAft>
                <a:spcPts val="0"/>
              </a:spcAft>
              <a:buClr>
                <a:schemeClr val="dk1"/>
              </a:buClr>
              <a:buSzPct val="59375"/>
              <a:buFont typeface="Arial"/>
              <a:buChar char="●"/>
            </a:pPr>
            <a:r>
              <a:rPr lang="en-US" sz="1600" b="0" i="0" u="none" strike="noStrike" cap="none" baseline="0">
                <a:solidFill>
                  <a:schemeClr val="dk1"/>
                </a:solidFill>
                <a:latin typeface="Arial"/>
                <a:ea typeface="Arial"/>
                <a:cs typeface="Arial"/>
                <a:sym typeface="Arial"/>
              </a:rPr>
              <a:t>In terms of material culture, Swahili elite dined off Chinese porcelain and dressed in Indian cottons.</a:t>
            </a:r>
          </a:p>
          <a:p>
            <a:pPr marL="0" marR="0" lvl="0" indent="0" algn="l" rtl="0">
              <a:lnSpc>
                <a:spcPct val="80000"/>
              </a:lnSpc>
              <a:spcBef>
                <a:spcPts val="320"/>
              </a:spcBef>
              <a:spcAft>
                <a:spcPts val="0"/>
              </a:spcAft>
              <a:buClr>
                <a:schemeClr val="dk1"/>
              </a:buClr>
              <a:buSzPct val="59375"/>
              <a:buFont typeface="Arial"/>
              <a:buChar char="●"/>
            </a:pPr>
            <a:r>
              <a:rPr lang="en-US" sz="1600" b="0" i="0" u="none" strike="noStrike" cap="none" baseline="0">
                <a:solidFill>
                  <a:schemeClr val="dk1"/>
                </a:solidFill>
                <a:latin typeface="Arial"/>
                <a:ea typeface="Arial"/>
                <a:cs typeface="Arial"/>
                <a:sym typeface="Arial"/>
              </a:rPr>
              <a:t>The Swahili language was grammatically a Bantu African tongue, but it was written in Arabic script and contained a number of Arabic </a:t>
            </a:r>
            <a:r>
              <a:rPr lang="en-US" sz="1600"/>
              <a:t>loanwords</a:t>
            </a:r>
            <a:r>
              <a:rPr lang="en-US" sz="1600" b="0" i="0" u="none" strike="noStrike" cap="none" baseline="0">
                <a:solidFill>
                  <a:schemeClr val="dk1"/>
                </a:solidFill>
                <a:latin typeface="Arial"/>
                <a:ea typeface="Arial"/>
                <a:cs typeface="Arial"/>
                <a:sym typeface="Arial"/>
              </a:rPr>
              <a:t>.</a:t>
            </a:r>
          </a:p>
          <a:p>
            <a:pPr marL="0" marR="0" lvl="0" indent="12065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209" name="Shape 209"/>
          <p:cNvPicPr preferRelativeResize="0"/>
          <p:nvPr/>
        </p:nvPicPr>
        <p:blipFill>
          <a:blip r:embed="rId3">
            <a:alphaModFix/>
          </a:blip>
          <a:stretch>
            <a:fillRect/>
          </a:stretch>
        </p:blipFill>
        <p:spPr>
          <a:xfrm>
            <a:off x="4919662" y="0"/>
            <a:ext cx="4224336" cy="6857999"/>
          </a:xfrm>
          <a:prstGeom prst="rect">
            <a:avLst/>
          </a:prstGeom>
          <a:noFill/>
          <a:ln>
            <a:noFill/>
          </a:ln>
        </p:spPr>
      </p:pic>
      <p:sp>
        <p:nvSpPr>
          <p:cNvPr id="210" name="Shape 210"/>
          <p:cNvSpPr txBox="1"/>
          <p:nvPr/>
        </p:nvSpPr>
        <p:spPr>
          <a:xfrm>
            <a:off x="4953000" y="0"/>
            <a:ext cx="2133599" cy="1187399"/>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a:solidFill>
                  <a:schemeClr val="lt1"/>
                </a:solidFill>
                <a:latin typeface="Arial"/>
                <a:ea typeface="Arial"/>
                <a:cs typeface="Arial"/>
                <a:sym typeface="Arial"/>
              </a:rPr>
              <a:t>The Swahili Coast of East Africa</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0" y="152400"/>
            <a:ext cx="5638800" cy="411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1" u="none" strike="noStrike" cap="none" baseline="0">
                <a:solidFill>
                  <a:srgbClr val="FF0000"/>
                </a:solidFill>
                <a:latin typeface="Arial"/>
                <a:ea typeface="Arial"/>
                <a:cs typeface="Arial"/>
                <a:sym typeface="Arial"/>
              </a:rPr>
              <a:t>What makes trade tick?</a:t>
            </a:r>
          </a:p>
        </p:txBody>
      </p:sp>
      <p:sp>
        <p:nvSpPr>
          <p:cNvPr id="216" name="Shape 216"/>
          <p:cNvSpPr txBox="1">
            <a:spLocks noGrp="1"/>
          </p:cNvSpPr>
          <p:nvPr>
            <p:ph type="body" idx="1"/>
          </p:nvPr>
        </p:nvSpPr>
        <p:spPr>
          <a:xfrm>
            <a:off x="228600" y="609600"/>
            <a:ext cx="8458200" cy="6248399"/>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SzPct val="60714"/>
              <a:buFont typeface="Arial"/>
              <a:buChar char="●"/>
            </a:pPr>
            <a:r>
              <a:rPr lang="en-US" sz="2800" b="1" i="0" u="none" strike="noStrike" cap="none" baseline="0">
                <a:solidFill>
                  <a:schemeClr val="dk1"/>
                </a:solidFill>
                <a:latin typeface="Arial"/>
                <a:ea typeface="Arial"/>
                <a:cs typeface="Arial"/>
                <a:sym typeface="Arial"/>
              </a:rPr>
              <a:t>societal elite</a:t>
            </a:r>
            <a:r>
              <a:rPr lang="en-US" sz="2800" b="0" i="0" u="none" strike="noStrike" cap="none" baseline="0">
                <a:solidFill>
                  <a:schemeClr val="dk1"/>
                </a:solidFill>
                <a:latin typeface="Arial"/>
                <a:ea typeface="Arial"/>
                <a:cs typeface="Arial"/>
                <a:sym typeface="Arial"/>
              </a:rPr>
              <a:t> to consume the </a:t>
            </a:r>
            <a:r>
              <a:rPr lang="en-US" sz="2800" b="1" i="0" u="none" strike="noStrike" cap="none" baseline="0">
                <a:solidFill>
                  <a:schemeClr val="dk1"/>
                </a:solidFill>
                <a:latin typeface="Arial"/>
                <a:ea typeface="Arial"/>
                <a:cs typeface="Arial"/>
                <a:sym typeface="Arial"/>
              </a:rPr>
              <a:t>luxury goods</a:t>
            </a:r>
            <a:r>
              <a:rPr lang="en-US" sz="2800" b="0" i="0" u="none" strike="noStrike" cap="none" baseline="0">
                <a:solidFill>
                  <a:schemeClr val="dk1"/>
                </a:solidFill>
                <a:latin typeface="Arial"/>
                <a:ea typeface="Arial"/>
                <a:cs typeface="Arial"/>
                <a:sym typeface="Arial"/>
              </a:rPr>
              <a:t> that were traded</a:t>
            </a:r>
          </a:p>
          <a:p>
            <a:pPr marL="0" marR="0" lvl="0" indent="0" algn="l" rtl="0">
              <a:lnSpc>
                <a:spcPct val="100000"/>
              </a:lnSpc>
              <a:spcBef>
                <a:spcPts val="560"/>
              </a:spcBef>
              <a:spcAft>
                <a:spcPts val="0"/>
              </a:spcAft>
              <a:buClr>
                <a:schemeClr val="dk1"/>
              </a:buClr>
              <a:buSzPct val="60714"/>
              <a:buFont typeface="Arial"/>
              <a:buChar char="●"/>
            </a:pPr>
            <a:r>
              <a:rPr lang="en-US" sz="2800" b="1" i="0" u="none" strike="noStrike" cap="none" baseline="0">
                <a:solidFill>
                  <a:schemeClr val="dk1"/>
                </a:solidFill>
                <a:latin typeface="Arial"/>
                <a:ea typeface="Arial"/>
                <a:cs typeface="Arial"/>
                <a:sym typeface="Arial"/>
              </a:rPr>
              <a:t>relative peace</a:t>
            </a:r>
            <a:r>
              <a:rPr lang="en-US" sz="2800" b="0" i="0" u="none" strike="noStrike" cap="none" baseline="0">
                <a:solidFill>
                  <a:schemeClr val="dk1"/>
                </a:solidFill>
                <a:latin typeface="Arial"/>
                <a:ea typeface="Arial"/>
                <a:cs typeface="Arial"/>
                <a:sym typeface="Arial"/>
              </a:rPr>
              <a:t> for traders to travel</a:t>
            </a:r>
          </a:p>
          <a:p>
            <a:pPr marL="0" marR="0" lvl="0" indent="0" algn="l" rtl="0">
              <a:lnSpc>
                <a:spcPct val="100000"/>
              </a:lnSpc>
              <a:spcBef>
                <a:spcPts val="560"/>
              </a:spcBef>
              <a:spcAft>
                <a:spcPts val="0"/>
              </a:spcAft>
              <a:buClr>
                <a:schemeClr val="dk1"/>
              </a:buClr>
              <a:buSzPct val="60714"/>
              <a:buFont typeface="Arial"/>
              <a:buChar char="●"/>
            </a:pPr>
            <a:r>
              <a:rPr lang="en-US" sz="2800" b="0" i="0" u="none" strike="noStrike" cap="none" baseline="0">
                <a:solidFill>
                  <a:schemeClr val="dk1"/>
                </a:solidFill>
                <a:latin typeface="Arial"/>
                <a:ea typeface="Arial"/>
                <a:cs typeface="Arial"/>
                <a:sym typeface="Arial"/>
              </a:rPr>
              <a:t>some sort of </a:t>
            </a:r>
            <a:r>
              <a:rPr lang="en-US" sz="2800" b="1" i="0" u="none" strike="noStrike" cap="none" baseline="0">
                <a:solidFill>
                  <a:schemeClr val="dk1"/>
                </a:solidFill>
                <a:latin typeface="Arial"/>
                <a:ea typeface="Arial"/>
                <a:cs typeface="Arial"/>
                <a:sym typeface="Arial"/>
              </a:rPr>
              <a:t>accepted system of exchange</a:t>
            </a:r>
            <a:r>
              <a:rPr lang="en-US" sz="2800" b="0" i="0" u="none" strike="noStrike" cap="none" baseline="0">
                <a:solidFill>
                  <a:schemeClr val="dk1"/>
                </a:solidFill>
                <a:latin typeface="Arial"/>
                <a:ea typeface="Arial"/>
                <a:cs typeface="Arial"/>
                <a:sym typeface="Arial"/>
              </a:rPr>
              <a:t> </a:t>
            </a:r>
            <a:r>
              <a:rPr lang="en-US" sz="2000" b="0" i="0" u="none" strike="noStrike" cap="none" baseline="0">
                <a:solidFill>
                  <a:schemeClr val="dk1"/>
                </a:solidFill>
                <a:latin typeface="Arial"/>
                <a:ea typeface="Arial"/>
                <a:cs typeface="Arial"/>
                <a:sym typeface="Arial"/>
              </a:rPr>
              <a:t>(coinage, silk as currency, etc.)</a:t>
            </a:r>
          </a:p>
          <a:p>
            <a:pPr marL="0" marR="0" lvl="0" indent="0" algn="l" rtl="0">
              <a:lnSpc>
                <a:spcPct val="100000"/>
              </a:lnSpc>
              <a:spcBef>
                <a:spcPts val="560"/>
              </a:spcBef>
              <a:spcAft>
                <a:spcPts val="0"/>
              </a:spcAft>
              <a:buClr>
                <a:schemeClr val="dk1"/>
              </a:buClr>
              <a:buSzPct val="60714"/>
              <a:buFont typeface="Arial"/>
              <a:buChar char="●"/>
            </a:pPr>
            <a:r>
              <a:rPr lang="en-US" sz="2800" b="1" i="0" u="none" strike="noStrike" cap="none" baseline="0">
                <a:solidFill>
                  <a:schemeClr val="dk1"/>
                </a:solidFill>
                <a:latin typeface="Arial"/>
                <a:ea typeface="Arial"/>
                <a:cs typeface="Arial"/>
                <a:sym typeface="Arial"/>
              </a:rPr>
              <a:t>camels</a:t>
            </a:r>
            <a:r>
              <a:rPr lang="en-US" sz="2800" b="0" i="0" u="none" strike="noStrike" cap="none" baseline="0">
                <a:solidFill>
                  <a:schemeClr val="dk1"/>
                </a:solidFill>
                <a:latin typeface="Arial"/>
                <a:ea typeface="Arial"/>
                <a:cs typeface="Arial"/>
                <a:sym typeface="Arial"/>
              </a:rPr>
              <a:t> or other draft animals if trading by land</a:t>
            </a:r>
          </a:p>
          <a:p>
            <a:pPr marL="0" marR="0" lvl="0" indent="0" algn="l" rtl="0">
              <a:lnSpc>
                <a:spcPct val="100000"/>
              </a:lnSpc>
              <a:spcBef>
                <a:spcPts val="560"/>
              </a:spcBef>
              <a:spcAft>
                <a:spcPts val="0"/>
              </a:spcAft>
              <a:buClr>
                <a:schemeClr val="dk1"/>
              </a:buClr>
              <a:buSzPct val="60714"/>
              <a:buFont typeface="Arial"/>
              <a:buChar char="●"/>
            </a:pPr>
            <a:r>
              <a:rPr lang="en-US" sz="2800" b="0" i="0" u="none" strike="noStrike" cap="none" baseline="0">
                <a:solidFill>
                  <a:schemeClr val="dk1"/>
                </a:solidFill>
                <a:latin typeface="Arial"/>
                <a:ea typeface="Arial"/>
                <a:cs typeface="Arial"/>
                <a:sym typeface="Arial"/>
              </a:rPr>
              <a:t>relatively </a:t>
            </a:r>
            <a:r>
              <a:rPr lang="en-US" sz="2800" b="1" i="0" u="none" strike="noStrike" cap="none" baseline="0">
                <a:solidFill>
                  <a:schemeClr val="dk1"/>
                </a:solidFill>
                <a:latin typeface="Arial"/>
                <a:ea typeface="Arial"/>
                <a:cs typeface="Arial"/>
                <a:sym typeface="Arial"/>
              </a:rPr>
              <a:t>advanced shipbuilding technology</a:t>
            </a:r>
            <a:r>
              <a:rPr lang="en-US" sz="2800" b="0" i="0" u="none" strike="noStrike" cap="none" baseline="0">
                <a:solidFill>
                  <a:schemeClr val="dk1"/>
                </a:solidFill>
                <a:latin typeface="Arial"/>
                <a:ea typeface="Arial"/>
                <a:cs typeface="Arial"/>
                <a:sym typeface="Arial"/>
              </a:rPr>
              <a:t> if trading by sea</a:t>
            </a:r>
          </a:p>
          <a:p>
            <a:pPr marL="0" marR="0" lvl="0" indent="0" algn="l" rtl="0">
              <a:lnSpc>
                <a:spcPct val="100000"/>
              </a:lnSpc>
              <a:spcBef>
                <a:spcPts val="560"/>
              </a:spcBef>
              <a:spcAft>
                <a:spcPts val="0"/>
              </a:spcAft>
              <a:buClr>
                <a:schemeClr val="dk1"/>
              </a:buClr>
              <a:buSzPct val="60714"/>
              <a:buFont typeface="Arial"/>
              <a:buChar char="●"/>
            </a:pPr>
            <a:r>
              <a:rPr lang="en-US" sz="2800" b="1" i="0" u="none" strike="noStrike" cap="none" baseline="0">
                <a:solidFill>
                  <a:schemeClr val="dk1"/>
                </a:solidFill>
                <a:latin typeface="Arial"/>
                <a:ea typeface="Arial"/>
                <a:cs typeface="Arial"/>
                <a:sym typeface="Arial"/>
              </a:rPr>
              <a:t>capital</a:t>
            </a:r>
            <a:r>
              <a:rPr lang="en-US" sz="2800" b="0" i="0" u="none" strike="noStrike" cap="none" baseline="0">
                <a:solidFill>
                  <a:schemeClr val="dk1"/>
                </a:solidFill>
                <a:latin typeface="Arial"/>
                <a:ea typeface="Arial"/>
                <a:cs typeface="Arial"/>
                <a:sym typeface="Arial"/>
              </a:rPr>
              <a:t> for a trader to start business</a:t>
            </a:r>
          </a:p>
          <a:p>
            <a:pPr marL="0" marR="0" lvl="0" indent="0" algn="l" rtl="0">
              <a:lnSpc>
                <a:spcPct val="100000"/>
              </a:lnSpc>
              <a:spcBef>
                <a:spcPts val="560"/>
              </a:spcBef>
              <a:spcAft>
                <a:spcPts val="0"/>
              </a:spcAft>
              <a:buClr>
                <a:schemeClr val="dk1"/>
              </a:buClr>
              <a:buSzPct val="60714"/>
              <a:buFont typeface="Arial"/>
              <a:buChar char="●"/>
            </a:pPr>
            <a:r>
              <a:rPr lang="en-US" sz="2800" b="1" i="0" u="none" strike="noStrike" cap="none" baseline="0">
                <a:solidFill>
                  <a:schemeClr val="dk1"/>
                </a:solidFill>
                <a:latin typeface="Arial"/>
                <a:ea typeface="Arial"/>
                <a:cs typeface="Arial"/>
                <a:sym typeface="Arial"/>
              </a:rPr>
              <a:t>system that collects or produces goods and brings them to a central location</a:t>
            </a:r>
            <a:r>
              <a:rPr lang="en-US" sz="2800" b="0" i="0" u="none" strike="noStrike" cap="none" baseline="0">
                <a:solidFill>
                  <a:schemeClr val="dk1"/>
                </a:solidFill>
                <a:latin typeface="Arial"/>
                <a:ea typeface="Arial"/>
                <a:cs typeface="Arial"/>
                <a:sym typeface="Arial"/>
              </a:rPr>
              <a:t>, where traders can purchase them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152400" y="4953000"/>
            <a:ext cx="8991600" cy="1904999"/>
          </a:xfrm>
          <a:prstGeom prst="rect">
            <a:avLst/>
          </a:prstGeom>
          <a:noFill/>
          <a:ln>
            <a:noFill/>
          </a:ln>
        </p:spPr>
        <p:txBody>
          <a:bodyPr lIns="91425" tIns="45700" rIns="91425" bIns="45700" anchor="t" anchorCtr="0">
            <a:noAutofit/>
          </a:bodyPr>
          <a:lstStyle/>
          <a:p>
            <a:pPr marL="0" marR="0" lvl="0" indent="0" algn="l" rtl="0">
              <a:lnSpc>
                <a:spcPct val="80000"/>
              </a:lnSpc>
              <a:spcBef>
                <a:spcPts val="280"/>
              </a:spcBef>
              <a:spcAft>
                <a:spcPts val="0"/>
              </a:spcAft>
              <a:buClr>
                <a:schemeClr val="dk1"/>
              </a:buClr>
              <a:buSzPct val="25000"/>
              <a:buFont typeface="Arial"/>
              <a:buNone/>
            </a:pPr>
            <a:r>
              <a:rPr lang="en-US" sz="1400" b="1" i="0" u="none" strike="noStrike" cap="none" baseline="0">
                <a:solidFill>
                  <a:schemeClr val="dk1"/>
                </a:solidFill>
                <a:latin typeface="Arial"/>
                <a:ea typeface="Arial"/>
                <a:cs typeface="Arial"/>
                <a:sym typeface="Arial"/>
              </a:rPr>
              <a:t>Borobudur</a:t>
            </a:r>
          </a:p>
          <a:p>
            <a:pPr marL="0" marR="0" lvl="0" indent="0" algn="l" rtl="0">
              <a:lnSpc>
                <a:spcPct val="8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This </a:t>
            </a:r>
            <a:r>
              <a:rPr lang="en-US" sz="1400" b="1" i="0" u="none" strike="noStrike" cap="none" baseline="0">
                <a:solidFill>
                  <a:schemeClr val="dk1"/>
                </a:solidFill>
                <a:latin typeface="Arial"/>
                <a:ea typeface="Arial"/>
                <a:cs typeface="Arial"/>
                <a:sym typeface="Arial"/>
              </a:rPr>
              <a:t>huge Buddhist monument</a:t>
            </a:r>
            <a:r>
              <a:rPr lang="en-US" sz="1400" b="0" i="0" u="none" strike="noStrike" cap="none" baseline="0">
                <a:solidFill>
                  <a:schemeClr val="dk1"/>
                </a:solidFill>
                <a:latin typeface="Arial"/>
                <a:ea typeface="Arial"/>
                <a:cs typeface="Arial"/>
                <a:sym typeface="Arial"/>
              </a:rPr>
              <a:t>, constructed probably in the ninth century C.E., was subsequently abandoned and covered with layers of volcanic ash and vegetation as Java came under Islamic influence. </a:t>
            </a:r>
          </a:p>
          <a:p>
            <a:pPr marL="0" marR="0" lvl="0" indent="0" algn="l" rtl="0">
              <a:lnSpc>
                <a:spcPct val="8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It was rediscovered by British colonial authorities in the early 19th century and has undergone several restorations over the past two centuries. </a:t>
            </a:r>
          </a:p>
          <a:p>
            <a:pPr marL="0" marR="0" lvl="0" indent="0" algn="l" rtl="0">
              <a:lnSpc>
                <a:spcPct val="8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Although </a:t>
            </a:r>
            <a:r>
              <a:rPr lang="en-US" sz="1400" b="1" i="0" u="none" strike="noStrike" cap="none" baseline="0">
                <a:solidFill>
                  <a:schemeClr val="dk1"/>
                </a:solidFill>
                <a:latin typeface="Arial"/>
                <a:ea typeface="Arial"/>
                <a:cs typeface="Arial"/>
                <a:sym typeface="Arial"/>
              </a:rPr>
              <a:t>Indonesia is a largely Muslim country</a:t>
            </a:r>
            <a:r>
              <a:rPr lang="en-US" sz="1400" b="0" i="0" u="none" strike="noStrike" cap="none" baseline="0">
                <a:solidFill>
                  <a:schemeClr val="dk1"/>
                </a:solidFill>
                <a:latin typeface="Arial"/>
                <a:ea typeface="Arial"/>
                <a:cs typeface="Arial"/>
                <a:sym typeface="Arial"/>
              </a:rPr>
              <a:t>, its Buddhist minority (about 1 percent of the country’s population) still celebrates the Buddha’s birthday at Borobudur. (Robert Harding World Imagery/Alamy)</a:t>
            </a:r>
          </a:p>
        </p:txBody>
      </p:sp>
      <p:pic>
        <p:nvPicPr>
          <p:cNvPr id="222" name="Shape 222"/>
          <p:cNvPicPr preferRelativeResize="0"/>
          <p:nvPr/>
        </p:nvPicPr>
        <p:blipFill>
          <a:blip r:embed="rId3">
            <a:alphaModFix/>
          </a:blip>
          <a:stretch>
            <a:fillRect/>
          </a:stretch>
        </p:blipFill>
        <p:spPr>
          <a:xfrm>
            <a:off x="0" y="0"/>
            <a:ext cx="9143999" cy="49022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0" y="0"/>
            <a:ext cx="9144000" cy="60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a:solidFill>
                  <a:srgbClr val="FF0000"/>
                </a:solidFill>
                <a:latin typeface="Arial"/>
                <a:ea typeface="Arial"/>
                <a:cs typeface="Arial"/>
                <a:sym typeface="Arial"/>
              </a:rPr>
              <a:t>	In what ways did networks of interaction in the Western Hemisphere differ from those in the Eastern Hemisphere?</a:t>
            </a:r>
          </a:p>
        </p:txBody>
      </p:sp>
      <p:sp>
        <p:nvSpPr>
          <p:cNvPr id="228" name="Shape 228"/>
          <p:cNvSpPr txBox="1">
            <a:spLocks noGrp="1"/>
          </p:cNvSpPr>
          <p:nvPr>
            <p:ph type="body" idx="1"/>
          </p:nvPr>
        </p:nvSpPr>
        <p:spPr>
          <a:xfrm>
            <a:off x="0" y="685800"/>
            <a:ext cx="9144000" cy="6172199"/>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Direct connections among the civilizations and cultures of the Americas were </a:t>
            </a:r>
            <a:r>
              <a:rPr lang="en-US" sz="2000" b="1" i="0" u="none" strike="noStrike" cap="none" baseline="0">
                <a:solidFill>
                  <a:schemeClr val="dk1"/>
                </a:solidFill>
                <a:latin typeface="Arial"/>
                <a:ea typeface="Arial"/>
                <a:cs typeface="Arial"/>
                <a:sym typeface="Arial"/>
              </a:rPr>
              <a:t>less densely woven</a:t>
            </a:r>
            <a:r>
              <a:rPr lang="en-US" sz="2000" b="0" i="0" u="none" strike="noStrike" cap="none" baseline="0">
                <a:solidFill>
                  <a:schemeClr val="dk1"/>
                </a:solidFill>
                <a:latin typeface="Arial"/>
                <a:ea typeface="Arial"/>
                <a:cs typeface="Arial"/>
                <a:sym typeface="Arial"/>
              </a:rPr>
              <a:t> than in the Afro-Eurasian region. There was </a:t>
            </a:r>
            <a:r>
              <a:rPr lang="en-US" sz="2000" b="1" i="0" u="none" strike="noStrike" cap="none" baseline="0">
                <a:solidFill>
                  <a:schemeClr val="dk1"/>
                </a:solidFill>
                <a:latin typeface="Arial"/>
                <a:ea typeface="Arial"/>
                <a:cs typeface="Arial"/>
                <a:sym typeface="Arial"/>
              </a:rPr>
              <a:t>no equivalent</a:t>
            </a:r>
            <a:r>
              <a:rPr lang="en-US" sz="2000" b="0" i="0" u="none" strike="noStrike" cap="none" baseline="0">
                <a:solidFill>
                  <a:schemeClr val="dk1"/>
                </a:solidFill>
                <a:latin typeface="Arial"/>
                <a:ea typeface="Arial"/>
                <a:cs typeface="Arial"/>
                <a:sym typeface="Arial"/>
              </a:rPr>
              <a:t> in the Western Hemisphere to the long-distance trade of the </a:t>
            </a:r>
            <a:r>
              <a:rPr lang="en-US" sz="2000" b="1" i="0" u="none" strike="noStrike" cap="none" baseline="0">
                <a:solidFill>
                  <a:schemeClr val="dk1"/>
                </a:solidFill>
                <a:latin typeface="Arial"/>
                <a:ea typeface="Arial"/>
                <a:cs typeface="Arial"/>
                <a:sym typeface="Arial"/>
              </a:rPr>
              <a:t>Silk, Sea, or Sand Roads</a:t>
            </a:r>
            <a:r>
              <a:rPr lang="en-US" sz="2000" b="0" i="0" u="none" strike="noStrike" cap="none" baseline="0">
                <a:solidFill>
                  <a:schemeClr val="dk1"/>
                </a:solidFill>
                <a:latin typeface="Arial"/>
                <a:ea typeface="Arial"/>
                <a:cs typeface="Arial"/>
                <a:sym typeface="Arial"/>
              </a:rPr>
              <a:t> of the Eastern Hemisphere.</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The </a:t>
            </a:r>
            <a:r>
              <a:rPr lang="en-US" sz="2000" b="1" i="0" u="none" strike="noStrike" cap="none" baseline="0">
                <a:solidFill>
                  <a:schemeClr val="dk1"/>
                </a:solidFill>
                <a:latin typeface="Arial"/>
                <a:ea typeface="Arial"/>
                <a:cs typeface="Arial"/>
                <a:sym typeface="Arial"/>
              </a:rPr>
              <a:t>spread of agricultural products was slower and less pronounced in the Americas</a:t>
            </a:r>
            <a:r>
              <a:rPr lang="en-US" sz="2000" b="0" i="0" u="none" strike="noStrike" cap="none" baseline="0">
                <a:solidFill>
                  <a:schemeClr val="dk1"/>
                </a:solidFill>
                <a:latin typeface="Arial"/>
                <a:ea typeface="Arial"/>
                <a:cs typeface="Arial"/>
                <a:sym typeface="Arial"/>
              </a:rPr>
              <a:t> than in Eurasia. The </a:t>
            </a:r>
            <a:r>
              <a:rPr lang="en-US" sz="2000" b="1" i="0" u="none" strike="noStrike" cap="none" baseline="0">
                <a:solidFill>
                  <a:schemeClr val="dk1"/>
                </a:solidFill>
                <a:latin typeface="Arial"/>
                <a:ea typeface="Arial"/>
                <a:cs typeface="Arial"/>
                <a:sym typeface="Arial"/>
              </a:rPr>
              <a:t>north/south orientation of the Americas</a:t>
            </a:r>
            <a:r>
              <a:rPr lang="en-US" sz="2000" b="0" i="0" u="none" strike="noStrike" cap="none" baseline="0">
                <a:solidFill>
                  <a:schemeClr val="dk1"/>
                </a:solidFill>
                <a:latin typeface="Arial"/>
                <a:ea typeface="Arial"/>
                <a:cs typeface="Arial"/>
                <a:sym typeface="Arial"/>
              </a:rPr>
              <a:t> required agricultural practices to adapt to various and distinct climatic and vegetation zones, whereas the </a:t>
            </a:r>
            <a:r>
              <a:rPr lang="en-US" sz="2000" b="1" i="0" u="none" strike="noStrike" cap="none" baseline="0">
                <a:solidFill>
                  <a:schemeClr val="dk1"/>
                </a:solidFill>
                <a:latin typeface="Arial"/>
                <a:ea typeface="Arial"/>
                <a:cs typeface="Arial"/>
                <a:sym typeface="Arial"/>
              </a:rPr>
              <a:t>east/west orientation of Eurasia</a:t>
            </a:r>
            <a:r>
              <a:rPr lang="en-US" sz="2000" b="0" i="0" u="none" strike="noStrike" cap="none" baseline="0">
                <a:solidFill>
                  <a:schemeClr val="dk1"/>
                </a:solidFill>
                <a:latin typeface="Arial"/>
                <a:ea typeface="Arial"/>
                <a:cs typeface="Arial"/>
                <a:sym typeface="Arial"/>
              </a:rPr>
              <a:t> made crop dissemination easier and quicker there.</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The Americas had no equivalent to the </a:t>
            </a:r>
            <a:r>
              <a:rPr lang="en-US" sz="2000" b="1" i="0" u="none" strike="noStrike" cap="none" baseline="0">
                <a:solidFill>
                  <a:schemeClr val="dk1"/>
                </a:solidFill>
                <a:latin typeface="Arial"/>
                <a:ea typeface="Arial"/>
                <a:cs typeface="Arial"/>
                <a:sym typeface="Arial"/>
              </a:rPr>
              <a:t>spread of distinct cultural traditions like Buddhism, Christianity, or Islam</a:t>
            </a:r>
            <a:r>
              <a:rPr lang="en-US" sz="2000" b="0" i="0" u="none" strike="noStrike" cap="none" baseline="0">
                <a:solidFill>
                  <a:schemeClr val="dk1"/>
                </a:solidFill>
                <a:latin typeface="Arial"/>
                <a:ea typeface="Arial"/>
                <a:cs typeface="Arial"/>
                <a:sym typeface="Arial"/>
              </a:rPr>
              <a:t> that ultimately helped to integrate distant peoples in the Afro-Eurasian web.</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Nevertheless, the </a:t>
            </a:r>
            <a:r>
              <a:rPr lang="en-US" sz="2000" b="1" i="0" u="none" strike="noStrike" cap="none" baseline="0">
                <a:solidFill>
                  <a:schemeClr val="dk1"/>
                </a:solidFill>
                <a:latin typeface="Arial"/>
                <a:ea typeface="Arial"/>
                <a:cs typeface="Arial"/>
                <a:sym typeface="Arial"/>
              </a:rPr>
              <a:t>Americas did have zones of interaction</a:t>
            </a:r>
            <a:r>
              <a:rPr lang="en-US" sz="2000" b="0" i="0" u="none" strike="noStrike" cap="none" baseline="0">
                <a:solidFill>
                  <a:schemeClr val="dk1"/>
                </a:solidFill>
                <a:latin typeface="Arial"/>
                <a:ea typeface="Arial"/>
                <a:cs typeface="Arial"/>
                <a:sym typeface="Arial"/>
              </a:rPr>
              <a:t>, as reflected in the slow spread of cultural elements.</a:t>
            </a:r>
          </a:p>
          <a:p>
            <a:pPr marL="0" marR="0" lvl="0" indent="0" algn="l" rtl="0">
              <a:lnSpc>
                <a:spcPct val="80000"/>
              </a:lnSpc>
              <a:spcBef>
                <a:spcPts val="400"/>
              </a:spcBef>
              <a:spcAft>
                <a:spcPts val="0"/>
              </a:spcAft>
              <a:buClr>
                <a:schemeClr val="dk1"/>
              </a:buClr>
              <a:buSzPct val="60000"/>
              <a:buFont typeface="Arial"/>
              <a:buChar char="●"/>
            </a:pPr>
            <a:r>
              <a:rPr lang="en-US" sz="2000" b="0" i="0" u="none" strike="noStrike" cap="none" baseline="0">
                <a:solidFill>
                  <a:schemeClr val="dk1"/>
                </a:solidFill>
                <a:latin typeface="Arial"/>
                <a:ea typeface="Arial"/>
                <a:cs typeface="Arial"/>
                <a:sym typeface="Arial"/>
              </a:rPr>
              <a:t>Commerce did play an important role in regions where contact was possible—for instance, along the </a:t>
            </a:r>
            <a:r>
              <a:rPr lang="en-US" sz="2000" b="1" i="0" u="none" strike="noStrike" cap="none" baseline="0">
                <a:solidFill>
                  <a:schemeClr val="dk1"/>
                </a:solidFill>
                <a:latin typeface="Arial"/>
                <a:ea typeface="Arial"/>
                <a:cs typeface="Arial"/>
                <a:sym typeface="Arial"/>
              </a:rPr>
              <a:t>river networks of North America</a:t>
            </a:r>
            <a:r>
              <a:rPr lang="en-US" sz="2000" b="0" i="0" u="none" strike="noStrike" cap="none" baseline="0">
                <a:solidFill>
                  <a:schemeClr val="dk1"/>
                </a:solidFill>
                <a:latin typeface="Arial"/>
                <a:ea typeface="Arial"/>
                <a:cs typeface="Arial"/>
                <a:sym typeface="Arial"/>
              </a:rPr>
              <a:t>, in the Amazon basin, and between the islands of the Caribbean. But the most active and dense networks of communication and exchange lay within, rather than between, the regions that housed the two great civilizations of the Western Hemisphere—Mesoamerica </a:t>
            </a:r>
            <a:r>
              <a:rPr lang="en-US" sz="2000" b="1" i="0" u="none" strike="noStrike" cap="none" baseline="0">
                <a:solidFill>
                  <a:schemeClr val="dk1"/>
                </a:solidFill>
                <a:latin typeface="Arial"/>
                <a:ea typeface="Arial"/>
                <a:cs typeface="Arial"/>
                <a:sym typeface="Arial"/>
              </a:rPr>
              <a:t>and</a:t>
            </a:r>
            <a:r>
              <a:rPr lang="en-US" sz="2000" b="0" i="0" u="none" strike="noStrike" cap="none" baseline="0">
                <a:solidFill>
                  <a:schemeClr val="dk1"/>
                </a:solidFill>
                <a:latin typeface="Arial"/>
                <a:ea typeface="Arial"/>
                <a:cs typeface="Arial"/>
                <a:sym typeface="Arial"/>
              </a:rPr>
              <a:t> the Andes.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04800" y="0"/>
            <a:ext cx="8839199" cy="60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000" b="1" i="0" u="none" strike="noStrike" cap="none" baseline="0">
                <a:solidFill>
                  <a:srgbClr val="FF0000"/>
                </a:solidFill>
                <a:latin typeface="Arial"/>
                <a:ea typeface="Arial"/>
                <a:cs typeface="Arial"/>
                <a:sym typeface="Arial"/>
              </a:rPr>
              <a:t>Why did the Eastern Hemisphere develop long-distance trade more extensively than did the societies of the Western Hemisphere?</a:t>
            </a:r>
          </a:p>
        </p:txBody>
      </p:sp>
      <p:sp>
        <p:nvSpPr>
          <p:cNvPr id="234" name="Shape 234"/>
          <p:cNvSpPr txBox="1">
            <a:spLocks noGrp="1"/>
          </p:cNvSpPr>
          <p:nvPr>
            <p:ph type="body" idx="1"/>
          </p:nvPr>
        </p:nvSpPr>
        <p:spPr>
          <a:xfrm>
            <a:off x="0" y="685800"/>
            <a:ext cx="8839199" cy="6172199"/>
          </a:xfrm>
          <a:prstGeom prst="rect">
            <a:avLst/>
          </a:prstGeom>
          <a:noFill/>
          <a:ln>
            <a:noFill/>
          </a:ln>
        </p:spPr>
        <p:txBody>
          <a:bodyPr lIns="91425" tIns="45700" rIns="91425" bIns="45700" anchor="t" anchorCtr="0">
            <a:noAutofit/>
          </a:bodyPr>
          <a:lstStyle/>
          <a:p>
            <a:pPr marL="0" marR="0" lvl="0" indent="0" algn="l" rtl="0">
              <a:lnSpc>
                <a:spcPct val="90000"/>
              </a:lnSpc>
              <a:spcBef>
                <a:spcPts val="560"/>
              </a:spcBef>
              <a:spcAft>
                <a:spcPts val="0"/>
              </a:spcAft>
              <a:buClr>
                <a:schemeClr val="dk1"/>
              </a:buClr>
              <a:buSzPct val="60714"/>
              <a:buFont typeface="Arial"/>
              <a:buChar char="●"/>
            </a:pPr>
            <a:r>
              <a:rPr lang="en-US" sz="2800" b="0" i="0" u="none" strike="noStrike" cap="none" baseline="0">
                <a:solidFill>
                  <a:schemeClr val="dk1"/>
                </a:solidFill>
                <a:latin typeface="Arial"/>
                <a:ea typeface="Arial"/>
                <a:cs typeface="Arial"/>
                <a:sym typeface="Arial"/>
              </a:rPr>
              <a:t>The Western Hemisphere did not develop the extensive long-distance trade as did the East for several reasons, including the </a:t>
            </a:r>
            <a:r>
              <a:rPr lang="en-US" sz="2800" b="1" i="0" u="none" strike="noStrike" cap="none" baseline="0">
                <a:solidFill>
                  <a:schemeClr val="dk1"/>
                </a:solidFill>
                <a:latin typeface="Arial"/>
                <a:ea typeface="Arial"/>
                <a:cs typeface="Arial"/>
                <a:sym typeface="Arial"/>
              </a:rPr>
              <a:t>absence of large domesticated mammals in the Americas</a:t>
            </a:r>
            <a:r>
              <a:rPr lang="en-US" sz="2800" b="0" i="0" u="none" strike="noStrike" cap="none" baseline="0">
                <a:solidFill>
                  <a:schemeClr val="dk1"/>
                </a:solidFill>
                <a:latin typeface="Arial"/>
                <a:ea typeface="Arial"/>
                <a:cs typeface="Arial"/>
                <a:sym typeface="Arial"/>
              </a:rPr>
              <a:t> and the </a:t>
            </a:r>
            <a:r>
              <a:rPr lang="en-US" sz="2800" b="1" i="0" u="none" strike="noStrike" cap="none" baseline="0">
                <a:solidFill>
                  <a:schemeClr val="dk1"/>
                </a:solidFill>
                <a:latin typeface="Arial"/>
                <a:ea typeface="Arial"/>
                <a:cs typeface="Arial"/>
                <a:sym typeface="Arial"/>
              </a:rPr>
              <a:t>absence of</a:t>
            </a:r>
            <a:r>
              <a:rPr lang="en-US" sz="2800" b="0" i="0" u="none" strike="noStrike" cap="none" baseline="0">
                <a:solidFill>
                  <a:schemeClr val="dk1"/>
                </a:solidFill>
                <a:latin typeface="Arial"/>
                <a:ea typeface="Arial"/>
                <a:cs typeface="Arial"/>
                <a:sym typeface="Arial"/>
              </a:rPr>
              <a:t> </a:t>
            </a:r>
            <a:r>
              <a:rPr lang="en-US" sz="2800" b="1" i="0" u="none" strike="noStrike" cap="none" baseline="0">
                <a:solidFill>
                  <a:schemeClr val="dk1"/>
                </a:solidFill>
                <a:latin typeface="Arial"/>
                <a:ea typeface="Arial"/>
                <a:cs typeface="Arial"/>
                <a:sym typeface="Arial"/>
              </a:rPr>
              <a:t>large oceanic vessels</a:t>
            </a:r>
            <a:r>
              <a:rPr lang="en-US" sz="2800" b="0" i="0" u="none" strike="noStrike" cap="none" baseline="0">
                <a:solidFill>
                  <a:schemeClr val="dk1"/>
                </a:solidFill>
                <a:latin typeface="Arial"/>
                <a:ea typeface="Arial"/>
                <a:cs typeface="Arial"/>
                <a:sym typeface="Arial"/>
              </a:rPr>
              <a:t>.</a:t>
            </a:r>
          </a:p>
          <a:p>
            <a:pPr marL="0" marR="0" lvl="0" indent="0" algn="l" rtl="0">
              <a:lnSpc>
                <a:spcPct val="90000"/>
              </a:lnSpc>
              <a:spcBef>
                <a:spcPts val="560"/>
              </a:spcBef>
              <a:spcAft>
                <a:spcPts val="0"/>
              </a:spcAft>
              <a:buClr>
                <a:schemeClr val="dk1"/>
              </a:buClr>
              <a:buSzPct val="60714"/>
              <a:buFont typeface="Arial"/>
              <a:buChar char="●"/>
            </a:pPr>
            <a:r>
              <a:rPr lang="en-US" sz="2800" b="0" i="0" u="none" strike="noStrike" cap="none" baseline="0">
                <a:solidFill>
                  <a:schemeClr val="dk1"/>
                </a:solidFill>
                <a:latin typeface="Arial"/>
                <a:ea typeface="Arial"/>
                <a:cs typeface="Arial"/>
                <a:sym typeface="Arial"/>
              </a:rPr>
              <a:t>The geographical realities of the Americas, especially the </a:t>
            </a:r>
            <a:r>
              <a:rPr lang="en-US" sz="2800" b="1" i="0" u="none" strike="noStrike" cap="none" baseline="0">
                <a:solidFill>
                  <a:schemeClr val="dk1"/>
                </a:solidFill>
                <a:latin typeface="Arial"/>
                <a:ea typeface="Arial"/>
                <a:cs typeface="Arial"/>
                <a:sym typeface="Arial"/>
              </a:rPr>
              <a:t>narrow bottleneck of Panama, which was largely covered by dense rain forests</a:t>
            </a:r>
            <a:r>
              <a:rPr lang="en-US" sz="2800" b="0" i="0" u="none" strike="noStrike" cap="none" baseline="0">
                <a:solidFill>
                  <a:schemeClr val="dk1"/>
                </a:solidFill>
                <a:latin typeface="Arial"/>
                <a:ea typeface="Arial"/>
                <a:cs typeface="Arial"/>
                <a:sym typeface="Arial"/>
              </a:rPr>
              <a:t>, made long-distance trade more difficult.</a:t>
            </a:r>
          </a:p>
          <a:p>
            <a:pPr marL="0" marR="0" lvl="0" indent="0" algn="l" rtl="0">
              <a:lnSpc>
                <a:spcPct val="90000"/>
              </a:lnSpc>
              <a:spcBef>
                <a:spcPts val="560"/>
              </a:spcBef>
              <a:spcAft>
                <a:spcPts val="0"/>
              </a:spcAft>
              <a:buClr>
                <a:schemeClr val="dk1"/>
              </a:buClr>
              <a:buSzPct val="60714"/>
              <a:buFont typeface="Arial"/>
              <a:buChar char="●"/>
            </a:pPr>
            <a:r>
              <a:rPr lang="en-US" sz="2800" b="0" i="0" u="none" strike="noStrike" cap="none" baseline="0">
                <a:solidFill>
                  <a:schemeClr val="dk1"/>
                </a:solidFill>
                <a:latin typeface="Arial"/>
                <a:ea typeface="Arial"/>
                <a:cs typeface="Arial"/>
                <a:sym typeface="Arial"/>
              </a:rPr>
              <a:t>Finally, </a:t>
            </a:r>
            <a:r>
              <a:rPr lang="en-US" sz="2800" b="1" i="0" u="none" strike="noStrike" cap="none" baseline="0">
                <a:solidFill>
                  <a:schemeClr val="dk1"/>
                </a:solidFill>
                <a:latin typeface="Arial"/>
                <a:ea typeface="Arial"/>
                <a:cs typeface="Arial"/>
                <a:sym typeface="Arial"/>
              </a:rPr>
              <a:t>the north/south orientation of the Americas, which required agricultural practices to move through, and adapt to, quite distinct climatic and vegetation zones,</a:t>
            </a:r>
            <a:r>
              <a:rPr lang="en-US" sz="2800" b="0" i="0" u="none" strike="noStrike" cap="none" baseline="0">
                <a:solidFill>
                  <a:schemeClr val="dk1"/>
                </a:solidFill>
                <a:latin typeface="Arial"/>
                <a:ea typeface="Arial"/>
                <a:cs typeface="Arial"/>
                <a:sym typeface="Arial"/>
              </a:rPr>
              <a:t> hindered east/west expansion and trading.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1"/>
        <p:cNvGrpSpPr/>
        <p:nvPr/>
      </p:nvGrpSpPr>
      <p:grpSpPr>
        <a:xfrm>
          <a:off x="0" y="0"/>
          <a:ext cx="0" cy="0"/>
          <a:chOff x="0" y="0"/>
          <a:chExt cx="0" cy="0"/>
        </a:xfrm>
      </p:grpSpPr>
      <p:pic>
        <p:nvPicPr>
          <p:cNvPr id="52" name="Shape 52"/>
          <p:cNvPicPr preferRelativeResize="0"/>
          <p:nvPr/>
        </p:nvPicPr>
        <p:blipFill>
          <a:blip r:embed="rId3">
            <a:alphaModFix/>
          </a:blip>
          <a:stretch>
            <a:fillRect/>
          </a:stretch>
        </p:blipFill>
        <p:spPr>
          <a:xfrm>
            <a:off x="403625" y="41262"/>
            <a:ext cx="8426998" cy="4739771"/>
          </a:xfrm>
          <a:prstGeom prst="rect">
            <a:avLst/>
          </a:prstGeom>
          <a:noFill/>
          <a:ln w="19050" cap="flat" cmpd="sng">
            <a:solidFill>
              <a:schemeClr val="dk2"/>
            </a:solidFill>
            <a:prstDash val="solid"/>
            <a:round/>
            <a:headEnd type="none" w="med" len="med"/>
            <a:tailEnd type="none" w="med" len="med"/>
          </a:ln>
        </p:spPr>
      </p:pic>
      <p:pic>
        <p:nvPicPr>
          <p:cNvPr id="53" name="Shape 53"/>
          <p:cNvPicPr preferRelativeResize="0"/>
          <p:nvPr/>
        </p:nvPicPr>
        <p:blipFill rotWithShape="1">
          <a:blip r:embed="rId4">
            <a:alphaModFix/>
          </a:blip>
          <a:srcRect b="16058"/>
          <a:stretch/>
        </p:blipFill>
        <p:spPr>
          <a:xfrm>
            <a:off x="3859050" y="3640662"/>
            <a:ext cx="4971578" cy="3176075"/>
          </a:xfrm>
          <a:prstGeom prst="rect">
            <a:avLst/>
          </a:prstGeom>
          <a:noFill/>
          <a:ln w="19050" cap="flat" cmpd="sng">
            <a:solidFill>
              <a:schemeClr val="dk2"/>
            </a:solidFill>
            <a:prstDash val="solid"/>
            <a:round/>
            <a:headEnd type="none" w="med" len="med"/>
            <a:tailEnd type="none" w="med" len="med"/>
          </a:ln>
        </p:spPr>
      </p:pic>
      <p:pic>
        <p:nvPicPr>
          <p:cNvPr id="54" name="Shape 54"/>
          <p:cNvPicPr preferRelativeResize="0"/>
          <p:nvPr/>
        </p:nvPicPr>
        <p:blipFill>
          <a:blip r:embed="rId5">
            <a:alphaModFix/>
          </a:blip>
          <a:stretch>
            <a:fillRect/>
          </a:stretch>
        </p:blipFill>
        <p:spPr>
          <a:xfrm>
            <a:off x="403625" y="3640662"/>
            <a:ext cx="3455425" cy="3176074"/>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5196219" y="213526"/>
            <a:ext cx="2917155" cy="792149"/>
          </a:xfrm>
          <a:prstGeom prst="rect">
            <a:avLst/>
          </a:prstGeom>
          <a:noFill/>
          <a:ln>
            <a:noFill/>
          </a:ln>
        </p:spPr>
      </p:pic>
      <p:sp>
        <p:nvSpPr>
          <p:cNvPr id="240" name="Shape 240"/>
          <p:cNvSpPr txBox="1">
            <a:spLocks noGrp="1"/>
          </p:cNvSpPr>
          <p:nvPr>
            <p:ph type="title"/>
          </p:nvPr>
        </p:nvSpPr>
        <p:spPr>
          <a:xfrm>
            <a:off x="0" y="0"/>
            <a:ext cx="4724400" cy="7921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800" b="1" i="1" u="none" strike="noStrike" cap="none" baseline="0">
                <a:solidFill>
                  <a:schemeClr val="accent2"/>
                </a:solidFill>
                <a:latin typeface="Arial"/>
                <a:ea typeface="Arial"/>
                <a:cs typeface="Arial"/>
                <a:sym typeface="Arial"/>
              </a:rPr>
              <a:t>What changes did trans-Saharan trade bring to West Africa?</a:t>
            </a:r>
          </a:p>
        </p:txBody>
      </p:sp>
      <p:sp>
        <p:nvSpPr>
          <p:cNvPr id="241" name="Shape 241"/>
          <p:cNvSpPr txBox="1">
            <a:spLocks noGrp="1"/>
          </p:cNvSpPr>
          <p:nvPr>
            <p:ph type="body" idx="1"/>
          </p:nvPr>
        </p:nvSpPr>
        <p:spPr>
          <a:xfrm>
            <a:off x="0" y="612325"/>
            <a:ext cx="5562600" cy="6245699"/>
          </a:xfrm>
          <a:prstGeom prst="rect">
            <a:avLst/>
          </a:prstGeom>
          <a:noFill/>
          <a:ln>
            <a:noFill/>
          </a:ln>
        </p:spPr>
        <p:txBody>
          <a:bodyPr lIns="91425" tIns="45700" rIns="91425" bIns="45700" anchor="t" anchorCtr="0">
            <a:noAutofit/>
          </a:bodyPr>
          <a:lstStyle/>
          <a:p>
            <a:pPr marL="0" marR="0" lvl="0" indent="-60325" algn="l" rtl="0">
              <a:lnSpc>
                <a:spcPct val="8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It provided both incentives and resources for the construction of </a:t>
            </a:r>
            <a:r>
              <a:rPr lang="en-US" sz="2400" b="1" i="0" u="none" strike="noStrike" cap="none" baseline="0">
                <a:solidFill>
                  <a:schemeClr val="dk1"/>
                </a:solidFill>
                <a:latin typeface="Arial"/>
                <a:ea typeface="Arial"/>
                <a:cs typeface="Arial"/>
                <a:sym typeface="Arial"/>
              </a:rPr>
              <a:t>new and larger political structures</a:t>
            </a:r>
            <a:r>
              <a:rPr lang="en-US" sz="2400" b="0" i="0" u="none" strike="noStrike" cap="none" baseline="0">
                <a:solidFill>
                  <a:schemeClr val="dk1"/>
                </a:solidFill>
                <a:latin typeface="Arial"/>
                <a:ea typeface="Arial"/>
                <a:cs typeface="Arial"/>
                <a:sym typeface="Arial"/>
              </a:rPr>
              <a:t>, including the city-states of the Hausa people and the empires of Ghana, Mali, </a:t>
            </a:r>
            <a:r>
              <a:rPr lang="en-US" sz="2400"/>
              <a:t>Songhai</a:t>
            </a:r>
            <a:r>
              <a:rPr lang="en-US" sz="2400" b="0" i="0" u="none" strike="noStrike" cap="none" baseline="0">
                <a:solidFill>
                  <a:schemeClr val="dk1"/>
                </a:solidFill>
                <a:latin typeface="Arial"/>
                <a:ea typeface="Arial"/>
                <a:cs typeface="Arial"/>
                <a:sym typeface="Arial"/>
              </a:rPr>
              <a:t>, and Kanem.</a:t>
            </a:r>
          </a:p>
          <a:p>
            <a:pPr marL="0" marR="0" lvl="0" indent="-60325" algn="l" rtl="0">
              <a:lnSpc>
                <a:spcPct val="8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These </a:t>
            </a:r>
            <a:r>
              <a:rPr lang="en-US" sz="2400" b="1" i="0" u="none" strike="noStrike" cap="none" baseline="0">
                <a:solidFill>
                  <a:schemeClr val="dk1"/>
                </a:solidFill>
                <a:latin typeface="Arial"/>
                <a:ea typeface="Arial"/>
                <a:cs typeface="Arial"/>
                <a:sym typeface="Arial"/>
              </a:rPr>
              <a:t>Sudanic states established substantial urban and commercial centers</a:t>
            </a:r>
            <a:r>
              <a:rPr lang="en-US" sz="2400" b="0" i="0" u="none" strike="noStrike" cap="none" baseline="0">
                <a:solidFill>
                  <a:schemeClr val="dk1"/>
                </a:solidFill>
                <a:latin typeface="Arial"/>
                <a:ea typeface="Arial"/>
                <a:cs typeface="Arial"/>
                <a:sym typeface="Arial"/>
              </a:rPr>
              <a:t> where traders congregated and goods were exchanged. </a:t>
            </a:r>
            <a:r>
              <a:rPr lang="en-US" sz="2400" b="1" i="0" u="none" strike="noStrike" cap="none" baseline="0">
                <a:solidFill>
                  <a:schemeClr val="dk1"/>
                </a:solidFill>
                <a:latin typeface="Arial"/>
                <a:ea typeface="Arial"/>
                <a:cs typeface="Arial"/>
                <a:sym typeface="Arial"/>
              </a:rPr>
              <a:t>Some also became manufacturing centers</a:t>
            </a:r>
            <a:r>
              <a:rPr lang="en-US" sz="2400" b="0" i="0" u="none" strike="noStrike" cap="none" baseline="0">
                <a:solidFill>
                  <a:schemeClr val="dk1"/>
                </a:solidFill>
                <a:latin typeface="Arial"/>
                <a:ea typeface="Arial"/>
                <a:cs typeface="Arial"/>
                <a:sym typeface="Arial"/>
              </a:rPr>
              <a:t>, creating finely wrought beads, iron tools, or cotton textiles for trade.</a:t>
            </a:r>
          </a:p>
          <a:p>
            <a:pPr marL="0" marR="0" lvl="0" indent="-60325" algn="l" rtl="0">
              <a:lnSpc>
                <a:spcPct val="80000"/>
              </a:lnSpc>
              <a:spcBef>
                <a:spcPts val="480"/>
              </a:spcBef>
              <a:spcAft>
                <a:spcPts val="0"/>
              </a:spcAft>
              <a:buClr>
                <a:schemeClr val="dk1"/>
              </a:buClr>
              <a:buSzPct val="100000"/>
              <a:buFont typeface="Arial"/>
              <a:buChar char="●"/>
            </a:pPr>
            <a:r>
              <a:rPr lang="en-US" sz="2400" b="1" i="0" u="none" strike="noStrike" cap="none" baseline="0">
                <a:solidFill>
                  <a:schemeClr val="dk1"/>
                </a:solidFill>
                <a:latin typeface="Arial"/>
                <a:ea typeface="Arial"/>
                <a:cs typeface="Arial"/>
                <a:sym typeface="Arial"/>
              </a:rPr>
              <a:t>Islam accompanied trade and became an important element</a:t>
            </a:r>
            <a:r>
              <a:rPr lang="en-US" sz="2400" b="0" i="0" u="none" strike="noStrike" cap="none" baseline="0">
                <a:solidFill>
                  <a:schemeClr val="dk1"/>
                </a:solidFill>
                <a:latin typeface="Arial"/>
                <a:ea typeface="Arial"/>
                <a:cs typeface="Arial"/>
                <a:sym typeface="Arial"/>
              </a:rPr>
              <a:t> in the urban culture of West Africa.</a:t>
            </a:r>
          </a:p>
        </p:txBody>
      </p:sp>
      <p:pic>
        <p:nvPicPr>
          <p:cNvPr id="242" name="Shape 242"/>
          <p:cNvPicPr preferRelativeResize="0"/>
          <p:nvPr/>
        </p:nvPicPr>
        <p:blipFill>
          <a:blip r:embed="rId4">
            <a:alphaModFix/>
          </a:blip>
          <a:stretch>
            <a:fillRect/>
          </a:stretch>
        </p:blipFill>
        <p:spPr>
          <a:xfrm>
            <a:off x="8024811" y="0"/>
            <a:ext cx="1119186" cy="1219199"/>
          </a:xfrm>
          <a:prstGeom prst="rect">
            <a:avLst/>
          </a:prstGeom>
          <a:noFill/>
          <a:ln>
            <a:noFill/>
          </a:ln>
        </p:spPr>
      </p:pic>
      <p:pic>
        <p:nvPicPr>
          <p:cNvPr id="243" name="Shape 243"/>
          <p:cNvPicPr preferRelativeResize="0"/>
          <p:nvPr/>
        </p:nvPicPr>
        <p:blipFill>
          <a:blip r:embed="rId5">
            <a:alphaModFix/>
          </a:blip>
          <a:stretch>
            <a:fillRect/>
          </a:stretch>
        </p:blipFill>
        <p:spPr>
          <a:xfrm>
            <a:off x="5562600" y="1219200"/>
            <a:ext cx="3581400" cy="2686050"/>
          </a:xfrm>
          <a:prstGeom prst="rect">
            <a:avLst/>
          </a:prstGeom>
          <a:noFill/>
          <a:ln>
            <a:noFill/>
          </a:ln>
        </p:spPr>
      </p:pic>
      <p:pic>
        <p:nvPicPr>
          <p:cNvPr id="244" name="Shape 244"/>
          <p:cNvPicPr preferRelativeResize="0"/>
          <p:nvPr/>
        </p:nvPicPr>
        <p:blipFill>
          <a:blip r:embed="rId6">
            <a:alphaModFix/>
          </a:blip>
          <a:stretch>
            <a:fillRect/>
          </a:stretch>
        </p:blipFill>
        <p:spPr>
          <a:xfrm>
            <a:off x="5562600" y="3895725"/>
            <a:ext cx="3581399" cy="2962275"/>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250" name="Shape 250"/>
          <p:cNvPicPr preferRelativeResize="0"/>
          <p:nvPr/>
        </p:nvPicPr>
        <p:blipFill>
          <a:blip r:embed="rId4">
            <a:alphaModFix/>
          </a:blip>
          <a:stretch>
            <a:fillRect/>
          </a:stretch>
        </p:blipFill>
        <p:spPr>
          <a:xfrm>
            <a:off x="0" y="4222750"/>
            <a:ext cx="4191000" cy="2635249"/>
          </a:xfrm>
          <a:prstGeom prst="rect">
            <a:avLst/>
          </a:prstGeom>
          <a:noFill/>
          <a:ln>
            <a:noFill/>
          </a:ln>
        </p:spPr>
      </p:pic>
      <p:sp>
        <p:nvSpPr>
          <p:cNvPr id="251" name="Shape 251"/>
          <p:cNvSpPr txBox="1"/>
          <p:nvPr/>
        </p:nvSpPr>
        <p:spPr>
          <a:xfrm>
            <a:off x="524850" y="3061600"/>
            <a:ext cx="8618999" cy="1118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1800" b="0" i="0" u="none" strike="noStrike" cap="none" baseline="0">
                <a:solidFill>
                  <a:schemeClr val="lt1"/>
                </a:solidFill>
                <a:latin typeface="Ubuntu"/>
                <a:ea typeface="Ubuntu"/>
                <a:cs typeface="Ubuntu"/>
                <a:sym typeface="Ubuntu"/>
              </a:rPr>
              <a:t>Great Mosque of Djenné is the largest mud brick or adobe building in world </a:t>
            </a:r>
            <a:r>
              <a:rPr lang="en-US" sz="1800">
                <a:solidFill>
                  <a:schemeClr val="lt1"/>
                </a:solidFill>
                <a:latin typeface="Ubuntu"/>
                <a:ea typeface="Ubuntu"/>
                <a:cs typeface="Ubuntu"/>
                <a:sym typeface="Ubuntu"/>
              </a:rPr>
              <a:t>* </a:t>
            </a:r>
            <a:r>
              <a:rPr lang="en-US" sz="1800" b="0" i="0" u="none" strike="noStrike" cap="none" baseline="0">
                <a:solidFill>
                  <a:schemeClr val="lt1"/>
                </a:solidFill>
                <a:latin typeface="Ubuntu"/>
                <a:ea typeface="Ubuntu"/>
                <a:cs typeface="Ubuntu"/>
                <a:sym typeface="Ubuntu"/>
              </a:rPr>
              <a:t>is considered by many architects to be greatest achievement of Sudano-Sahelian architectural style, </a:t>
            </a:r>
            <a:r>
              <a:rPr lang="en-US" sz="1800" b="1" i="0" u="none" strike="noStrike" cap="none" baseline="0">
                <a:solidFill>
                  <a:schemeClr val="lt1"/>
                </a:solidFill>
                <a:latin typeface="Ubuntu"/>
                <a:ea typeface="Ubuntu"/>
                <a:cs typeface="Ubuntu"/>
                <a:sym typeface="Ubuntu"/>
              </a:rPr>
              <a:t>definite Islamic influences</a:t>
            </a:r>
            <a:r>
              <a:rPr lang="en-US" sz="1800" b="0" i="0" u="none" strike="noStrike" cap="none" baseline="0">
                <a:solidFill>
                  <a:schemeClr val="lt1"/>
                </a:solidFill>
                <a:latin typeface="Ubuntu"/>
                <a:ea typeface="Ubuntu"/>
                <a:cs typeface="Ubuntu"/>
                <a:sym typeface="Ubuntu"/>
              </a:rPr>
              <a:t>. </a:t>
            </a:r>
            <a:r>
              <a:rPr lang="en-US" sz="1800" b="1">
                <a:solidFill>
                  <a:schemeClr val="lt1"/>
                </a:solidFill>
                <a:latin typeface="Ubuntu"/>
                <a:ea typeface="Ubuntu"/>
                <a:cs typeface="Ubuntu"/>
                <a:sym typeface="Ubuntu"/>
              </a:rPr>
              <a:t>M</a:t>
            </a:r>
            <a:r>
              <a:rPr lang="en-US" sz="1800" b="1" i="0" u="none" strike="noStrike" cap="none" baseline="0">
                <a:solidFill>
                  <a:schemeClr val="lt1"/>
                </a:solidFill>
                <a:latin typeface="Ubuntu"/>
                <a:ea typeface="Ubuntu"/>
                <a:cs typeface="Ubuntu"/>
                <a:sym typeface="Ubuntu"/>
              </a:rPr>
              <a:t>osque is located in city of Djenné, Mali</a:t>
            </a:r>
            <a:r>
              <a:rPr lang="en-US" sz="1800" b="0" i="0" u="none" strike="noStrike" cap="none" baseline="0">
                <a:solidFill>
                  <a:schemeClr val="lt1"/>
                </a:solidFill>
                <a:latin typeface="Ubuntu"/>
                <a:ea typeface="Ubuntu"/>
                <a:cs typeface="Ubuntu"/>
                <a:sym typeface="Ubuntu"/>
              </a:rPr>
              <a:t> on the </a:t>
            </a:r>
            <a:r>
              <a:rPr lang="en-US" sz="1800">
                <a:solidFill>
                  <a:schemeClr val="lt1"/>
                </a:solidFill>
                <a:latin typeface="Ubuntu"/>
                <a:ea typeface="Ubuntu"/>
                <a:cs typeface="Ubuntu"/>
                <a:sym typeface="Ubuntu"/>
              </a:rPr>
              <a:t>floodplain</a:t>
            </a:r>
            <a:r>
              <a:rPr lang="en-US" sz="1800" b="0" i="0" u="none" strike="noStrike" cap="none" baseline="0">
                <a:solidFill>
                  <a:schemeClr val="lt1"/>
                </a:solidFill>
                <a:latin typeface="Ubuntu"/>
                <a:ea typeface="Ubuntu"/>
                <a:cs typeface="Ubuntu"/>
                <a:sym typeface="Ubuntu"/>
              </a:rPr>
              <a:t> of the Bani River.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3074986" y="0"/>
            <a:ext cx="6069011" cy="6857999"/>
          </a:xfrm>
          <a:prstGeom prst="rect">
            <a:avLst/>
          </a:prstGeom>
          <a:noFill/>
          <a:ln>
            <a:noFill/>
          </a:ln>
        </p:spPr>
      </p:pic>
      <p:sp>
        <p:nvSpPr>
          <p:cNvPr id="257" name="Shape 257"/>
          <p:cNvSpPr txBox="1">
            <a:spLocks noGrp="1"/>
          </p:cNvSpPr>
          <p:nvPr>
            <p:ph type="title"/>
          </p:nvPr>
        </p:nvSpPr>
        <p:spPr>
          <a:xfrm>
            <a:off x="0" y="0"/>
            <a:ext cx="3048000" cy="1810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2000" b="1" i="0" u="none" strike="noStrike" cap="none" baseline="0">
                <a:solidFill>
                  <a:srgbClr val="008000"/>
                </a:solidFill>
                <a:latin typeface="Arial"/>
                <a:ea typeface="Arial"/>
                <a:cs typeface="Arial"/>
                <a:sym typeface="Arial"/>
              </a:rPr>
              <a:t>Reading the Map:</a:t>
            </a:r>
            <a:r>
              <a:rPr lang="en-US" sz="2000" b="1" i="0" u="none" strike="noStrike" cap="none" baseline="0">
                <a:solidFill>
                  <a:schemeClr val="dk2"/>
                </a:solidFill>
                <a:latin typeface="Arial"/>
                <a:ea typeface="Arial"/>
                <a:cs typeface="Arial"/>
                <a:sym typeface="Arial"/>
              </a:rPr>
              <a:t> </a:t>
            </a:r>
          </a:p>
          <a:p>
            <a:pPr marL="0" marR="0" lvl="0" indent="0" algn="ctr" rtl="0">
              <a:lnSpc>
                <a:spcPct val="100000"/>
              </a:lnSpc>
              <a:spcBef>
                <a:spcPts val="0"/>
              </a:spcBef>
              <a:spcAft>
                <a:spcPts val="0"/>
              </a:spcAft>
              <a:buClr>
                <a:schemeClr val="dk2"/>
              </a:buClr>
              <a:buSzPct val="25000"/>
              <a:buFont typeface="Arial"/>
              <a:buNone/>
            </a:pPr>
            <a:r>
              <a:rPr lang="en-US" sz="2000" b="0" i="0" u="none" strike="noStrike" cap="none" baseline="0">
                <a:solidFill>
                  <a:schemeClr val="accent2"/>
                </a:solidFill>
                <a:latin typeface="Arial"/>
                <a:ea typeface="Arial"/>
                <a:cs typeface="Arial"/>
                <a:sym typeface="Arial"/>
              </a:rPr>
              <a:t>What might account for the </a:t>
            </a:r>
            <a:r>
              <a:rPr lang="en-US" sz="2000" b="1" i="1" u="none" strike="noStrike" cap="none" baseline="0">
                <a:solidFill>
                  <a:schemeClr val="accent2"/>
                </a:solidFill>
                <a:latin typeface="Arial"/>
                <a:ea typeface="Arial"/>
                <a:cs typeface="Arial"/>
                <a:sym typeface="Arial"/>
              </a:rPr>
              <a:t>long-term growth of West African Empires</a:t>
            </a:r>
            <a:r>
              <a:rPr lang="en-US" sz="2000" b="0" i="0" u="none" strike="noStrike" cap="none" baseline="0">
                <a:solidFill>
                  <a:schemeClr val="accent2"/>
                </a:solidFill>
                <a:latin typeface="Arial"/>
                <a:ea typeface="Arial"/>
                <a:cs typeface="Arial"/>
                <a:sym typeface="Arial"/>
              </a:rPr>
              <a:t> to east </a:t>
            </a:r>
            <a:r>
              <a:rPr lang="en-US" sz="2000">
                <a:solidFill>
                  <a:schemeClr val="accent2"/>
                </a:solidFill>
              </a:rPr>
              <a:t>&amp;</a:t>
            </a:r>
            <a:r>
              <a:rPr lang="en-US" sz="2000" b="0" i="0" u="none" strike="noStrike" cap="none" baseline="0">
                <a:solidFill>
                  <a:schemeClr val="accent2"/>
                </a:solidFill>
                <a:latin typeface="Arial"/>
                <a:ea typeface="Arial"/>
                <a:cs typeface="Arial"/>
                <a:sym typeface="Arial"/>
              </a:rPr>
              <a:t> west?</a:t>
            </a:r>
            <a:r>
              <a:rPr lang="en-US" sz="2000" b="0" i="0" u="none" strike="noStrike" cap="none" baseline="0">
                <a:solidFill>
                  <a:schemeClr val="dk2"/>
                </a:solidFill>
                <a:latin typeface="Arial"/>
                <a:ea typeface="Arial"/>
                <a:cs typeface="Arial"/>
                <a:sym typeface="Arial"/>
              </a:rPr>
              <a:t> </a:t>
            </a:r>
          </a:p>
        </p:txBody>
      </p:sp>
      <p:sp>
        <p:nvSpPr>
          <p:cNvPr id="258" name="Shape 258"/>
          <p:cNvSpPr txBox="1">
            <a:spLocks noGrp="1"/>
          </p:cNvSpPr>
          <p:nvPr>
            <p:ph type="body" idx="1"/>
          </p:nvPr>
        </p:nvSpPr>
        <p:spPr>
          <a:xfrm>
            <a:off x="0" y="1810800"/>
            <a:ext cx="3124199" cy="5047199"/>
          </a:xfrm>
          <a:prstGeom prst="rect">
            <a:avLst/>
          </a:prstGeom>
          <a:noFill/>
          <a:ln>
            <a:noFill/>
          </a:ln>
        </p:spPr>
        <p:txBody>
          <a:bodyPr lIns="91425" tIns="45700" rIns="91425" bIns="45700" anchor="t" anchorCtr="0">
            <a:noAutofit/>
          </a:bodyPr>
          <a:lstStyle/>
          <a:p>
            <a:pPr marL="0" marR="0" lvl="0" indent="0" algn="l" rtl="0">
              <a:lnSpc>
                <a:spcPct val="80000"/>
              </a:lnSpc>
              <a:spcBef>
                <a:spcPts val="40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Model Answer: </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There were </a:t>
            </a:r>
            <a:r>
              <a:rPr lang="en-US" sz="2000" b="1" i="0" u="none" strike="noStrike" cap="none" baseline="0">
                <a:solidFill>
                  <a:srgbClr val="FF0000"/>
                </a:solidFill>
                <a:latin typeface="Arial"/>
                <a:ea typeface="Arial"/>
                <a:cs typeface="Arial"/>
                <a:sym typeface="Arial"/>
              </a:rPr>
              <a:t>multiple routes across the Sahara</a:t>
            </a:r>
            <a:r>
              <a:rPr lang="en-US" sz="2000" b="0" i="0" u="none" strike="noStrike" cap="none" baseline="0">
                <a:solidFill>
                  <a:schemeClr val="dk1"/>
                </a:solidFill>
                <a:latin typeface="Arial"/>
                <a:ea typeface="Arial"/>
                <a:cs typeface="Arial"/>
                <a:sym typeface="Arial"/>
              </a:rPr>
              <a:t> that merchants could take.</a:t>
            </a:r>
          </a:p>
          <a:p>
            <a:pPr marL="0" marR="0" lvl="0" indent="0" algn="l" rtl="0">
              <a:lnSpc>
                <a:spcPct val="80000"/>
              </a:lnSpc>
              <a:spcBef>
                <a:spcPts val="40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The </a:t>
            </a:r>
            <a:r>
              <a:rPr lang="en-US" sz="2000" b="1" i="0" u="none" strike="noStrike" cap="none" baseline="0">
                <a:solidFill>
                  <a:srgbClr val="FF0000"/>
                </a:solidFill>
                <a:latin typeface="Arial"/>
                <a:ea typeface="Arial"/>
                <a:cs typeface="Arial"/>
                <a:sym typeface="Arial"/>
              </a:rPr>
              <a:t>empires of Ghana and Mali depended heavily on taxes from the trans-Saharan trade</a:t>
            </a:r>
            <a:r>
              <a:rPr lang="en-US" sz="2000" b="0" i="0" u="none" strike="noStrike" cap="none" baseline="0">
                <a:solidFill>
                  <a:schemeClr val="dk1"/>
                </a:solidFill>
                <a:latin typeface="Arial"/>
                <a:ea typeface="Arial"/>
                <a:cs typeface="Arial"/>
                <a:sym typeface="Arial"/>
              </a:rPr>
              <a:t>, so conquering lands along an east/west axis allowed them to control more of the trade routes across the Sahara.</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0" y="0"/>
            <a:ext cx="6019799" cy="2743199"/>
          </a:xfrm>
          <a:prstGeom prst="rect">
            <a:avLst/>
          </a:prstGeom>
          <a:noFill/>
          <a:ln>
            <a:noFill/>
          </a:ln>
        </p:spPr>
        <p:txBody>
          <a:bodyPr lIns="91425" tIns="45700" rIns="91425" bIns="45700" anchor="t" anchorCtr="0">
            <a:noAutofit/>
          </a:bodyPr>
          <a:lstStyle/>
          <a:p>
            <a:pPr marL="0" marR="0" lvl="0" indent="0" algn="l" rtl="0">
              <a:lnSpc>
                <a:spcPct val="80000"/>
              </a:lnSpc>
              <a:spcBef>
                <a:spcPts val="36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Connections: </a:t>
            </a:r>
            <a:r>
              <a:rPr lang="en-US" sz="1800" b="0" i="0" u="none" strike="noStrike" cap="none" baseline="0">
                <a:solidFill>
                  <a:schemeClr val="dk1"/>
                </a:solidFill>
                <a:latin typeface="Arial"/>
                <a:ea typeface="Arial"/>
                <a:cs typeface="Arial"/>
                <a:sym typeface="Arial"/>
              </a:rPr>
              <a:t>The two key commodities that drove the trans-Saharan trade were </a:t>
            </a:r>
            <a:r>
              <a:rPr lang="en-US" sz="1800" b="1" i="0" u="none" strike="noStrike" cap="none" baseline="0">
                <a:solidFill>
                  <a:schemeClr val="dk1"/>
                </a:solidFill>
                <a:latin typeface="Arial"/>
                <a:ea typeface="Arial"/>
                <a:cs typeface="Arial"/>
                <a:sym typeface="Arial"/>
              </a:rPr>
              <a:t>salt mined in the Sahara Desert</a:t>
            </a:r>
            <a:r>
              <a:rPr lang="en-US" sz="1800" b="0" i="0" u="none" strike="noStrike" cap="none" baseline="0">
                <a:solidFill>
                  <a:schemeClr val="dk1"/>
                </a:solidFill>
                <a:latin typeface="Arial"/>
                <a:ea typeface="Arial"/>
                <a:cs typeface="Arial"/>
                <a:sym typeface="Arial"/>
              </a:rPr>
              <a:t> and </a:t>
            </a:r>
            <a:r>
              <a:rPr lang="en-US" sz="1800" b="1" i="0" u="none" strike="noStrike" cap="none" baseline="0">
                <a:solidFill>
                  <a:schemeClr val="dk1"/>
                </a:solidFill>
                <a:latin typeface="Arial"/>
                <a:ea typeface="Arial"/>
                <a:cs typeface="Arial"/>
                <a:sym typeface="Arial"/>
              </a:rPr>
              <a:t>gold mined along the Gold Coast in equatorial West Africa</a:t>
            </a:r>
            <a:r>
              <a:rPr lang="en-US" sz="1800" b="0" i="0" u="none" strike="noStrike" cap="none" baseline="0">
                <a:solidFill>
                  <a:schemeClr val="dk1"/>
                </a:solidFill>
                <a:latin typeface="Arial"/>
                <a:ea typeface="Arial"/>
                <a:cs typeface="Arial"/>
                <a:sym typeface="Arial"/>
              </a:rPr>
              <a:t>.  </a:t>
            </a:r>
          </a:p>
          <a:p>
            <a:pPr marL="0" marR="0" lvl="0" indent="0" algn="l" rtl="0">
              <a:lnSpc>
                <a:spcPct val="80000"/>
              </a:lnSpc>
              <a:spcBef>
                <a:spcPts val="360"/>
              </a:spcBef>
              <a:spcAft>
                <a:spcPts val="0"/>
              </a:spcAft>
              <a:buClr>
                <a:schemeClr val="dk1"/>
              </a:buClr>
              <a:buSzPct val="25000"/>
              <a:buFont typeface="Arial"/>
              <a:buNone/>
            </a:pPr>
            <a:r>
              <a:rPr lang="en-US" sz="1800" b="1" i="1" u="none" strike="noStrike" cap="none" baseline="0">
                <a:solidFill>
                  <a:schemeClr val="accent2"/>
                </a:solidFill>
                <a:latin typeface="Arial"/>
                <a:ea typeface="Arial"/>
                <a:cs typeface="Arial"/>
                <a:sym typeface="Arial"/>
              </a:rPr>
              <a:t>If these commodities were the main reasons for trade, how can one account for the emergence of powerful kingdoms in West Africa—not in the regions where the commodities were produced but in between?</a:t>
            </a:r>
          </a:p>
        </p:txBody>
      </p:sp>
      <p:pic>
        <p:nvPicPr>
          <p:cNvPr id="264" name="Shape 264"/>
          <p:cNvPicPr preferRelativeResize="0"/>
          <p:nvPr/>
        </p:nvPicPr>
        <p:blipFill>
          <a:blip r:embed="rId3">
            <a:alphaModFix/>
          </a:blip>
          <a:stretch>
            <a:fillRect/>
          </a:stretch>
        </p:blipFill>
        <p:spPr>
          <a:xfrm>
            <a:off x="6096000" y="4381500"/>
            <a:ext cx="3047999" cy="2476499"/>
          </a:xfrm>
          <a:prstGeom prst="rect">
            <a:avLst/>
          </a:prstGeom>
          <a:noFill/>
          <a:ln>
            <a:noFill/>
          </a:ln>
        </p:spPr>
      </p:pic>
      <p:sp>
        <p:nvSpPr>
          <p:cNvPr id="265" name="Shape 265"/>
          <p:cNvSpPr txBox="1"/>
          <p:nvPr/>
        </p:nvSpPr>
        <p:spPr>
          <a:xfrm>
            <a:off x="12600" y="2743200"/>
            <a:ext cx="6083400" cy="3549900"/>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Model Answer:</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The desert regions in which the salt mines were located had </a:t>
            </a:r>
            <a:r>
              <a:rPr lang="en-US" sz="2000" b="1" i="0" u="none" strike="noStrike" cap="none" baseline="0">
                <a:solidFill>
                  <a:schemeClr val="dk1"/>
                </a:solidFill>
                <a:latin typeface="Arial"/>
                <a:ea typeface="Arial"/>
                <a:cs typeface="Arial"/>
                <a:sym typeface="Arial"/>
              </a:rPr>
              <a:t>small populations and limited resources</a:t>
            </a:r>
            <a:r>
              <a:rPr lang="en-US" sz="2000" b="0" i="0" u="none" strike="noStrike" cap="none" baseline="0">
                <a:solidFill>
                  <a:schemeClr val="dk1"/>
                </a:solidFill>
                <a:latin typeface="Arial"/>
                <a:ea typeface="Arial"/>
                <a:cs typeface="Arial"/>
                <a:sym typeface="Arial"/>
              </a:rPr>
              <a:t>. Thus they were a poor environment in which to construct an empire.</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Arial"/>
                <a:ea typeface="Arial"/>
                <a:cs typeface="Arial"/>
                <a:sym typeface="Arial"/>
              </a:rPr>
              <a:t>• The kingdoms emerged where gold and salt were traded rather than where they were produced, which makes sense because the </a:t>
            </a:r>
            <a:r>
              <a:rPr lang="en-US" sz="2000" b="1" i="0" u="none" strike="noStrike" cap="none" baseline="0">
                <a:solidFill>
                  <a:schemeClr val="dk1"/>
                </a:solidFill>
                <a:latin typeface="Arial"/>
                <a:ea typeface="Arial"/>
                <a:cs typeface="Arial"/>
                <a:sym typeface="Arial"/>
              </a:rPr>
              <a:t>kingdoms relied on income from trade in the two items, rather than the production of the items themselves.</a:t>
            </a:r>
          </a:p>
        </p:txBody>
      </p:sp>
      <p:pic>
        <p:nvPicPr>
          <p:cNvPr id="266" name="Shape 266"/>
          <p:cNvPicPr preferRelativeResize="0"/>
          <p:nvPr/>
        </p:nvPicPr>
        <p:blipFill>
          <a:blip r:embed="rId4">
            <a:alphaModFix/>
          </a:blip>
          <a:stretch>
            <a:fillRect/>
          </a:stretch>
        </p:blipFill>
        <p:spPr>
          <a:xfrm>
            <a:off x="6083300" y="0"/>
            <a:ext cx="3060700" cy="4648200"/>
          </a:xfrm>
          <a:prstGeom prst="rect">
            <a:avLst/>
          </a:prstGeom>
          <a:noFill/>
          <a:ln>
            <a:noFill/>
          </a:ln>
        </p:spPr>
      </p:pic>
      <p:pic>
        <p:nvPicPr>
          <p:cNvPr id="267" name="Shape 267"/>
          <p:cNvPicPr preferRelativeResize="0"/>
          <p:nvPr/>
        </p:nvPicPr>
        <p:blipFill>
          <a:blip r:embed="rId5">
            <a:alphaModFix/>
          </a:blip>
          <a:stretch>
            <a:fillRect/>
          </a:stretch>
        </p:blipFill>
        <p:spPr>
          <a:xfrm>
            <a:off x="7775975" y="0"/>
            <a:ext cx="1368025" cy="193765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grpSp>
        <p:nvGrpSpPr>
          <p:cNvPr id="272" name="Shape 272"/>
          <p:cNvGrpSpPr/>
          <p:nvPr/>
        </p:nvGrpSpPr>
        <p:grpSpPr>
          <a:xfrm>
            <a:off x="1600199" y="0"/>
            <a:ext cx="6705599" cy="6858000"/>
            <a:chOff x="5484812" y="2624136"/>
            <a:chExt cx="3251199" cy="3649662"/>
          </a:xfrm>
        </p:grpSpPr>
        <p:pic>
          <p:nvPicPr>
            <p:cNvPr id="273" name="Shape 273"/>
            <p:cNvPicPr preferRelativeResize="0"/>
            <p:nvPr/>
          </p:nvPicPr>
          <p:blipFill>
            <a:blip r:embed="rId3">
              <a:alphaModFix/>
            </a:blip>
            <a:stretch>
              <a:fillRect/>
            </a:stretch>
          </p:blipFill>
          <p:spPr>
            <a:xfrm>
              <a:off x="5484812" y="2624136"/>
              <a:ext cx="3251199" cy="3649662"/>
            </a:xfrm>
            <a:prstGeom prst="rect">
              <a:avLst/>
            </a:prstGeom>
            <a:noFill/>
            <a:ln>
              <a:noFill/>
            </a:ln>
          </p:spPr>
        </p:pic>
        <p:pic>
          <p:nvPicPr>
            <p:cNvPr id="274" name="Shape 274"/>
            <p:cNvPicPr preferRelativeResize="0"/>
            <p:nvPr/>
          </p:nvPicPr>
          <p:blipFill>
            <a:blip r:embed="rId4">
              <a:alphaModFix/>
            </a:blip>
            <a:stretch>
              <a:fillRect/>
            </a:stretch>
          </p:blipFill>
          <p:spPr>
            <a:xfrm>
              <a:off x="5792787" y="5300662"/>
              <a:ext cx="2244725" cy="960436"/>
            </a:xfrm>
            <a:prstGeom prst="rect">
              <a:avLst/>
            </a:prstGeom>
            <a:noFill/>
            <a:ln>
              <a:noFill/>
            </a:ln>
          </p:spPr>
        </p:pic>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pic>
        <p:nvPicPr>
          <p:cNvPr id="279" name="Shape 279"/>
          <p:cNvPicPr preferRelativeResize="0"/>
          <p:nvPr/>
        </p:nvPicPr>
        <p:blipFill>
          <a:blip r:embed="rId3">
            <a:alphaModFix/>
          </a:blip>
          <a:stretch>
            <a:fillRect/>
          </a:stretch>
        </p:blipFill>
        <p:spPr>
          <a:xfrm>
            <a:off x="1447800" y="0"/>
            <a:ext cx="7696200" cy="6858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0" y="0"/>
            <a:ext cx="5528399" cy="6805201"/>
          </a:xfrm>
          <a:prstGeom prst="rect">
            <a:avLst/>
          </a:prstGeom>
          <a:noFill/>
          <a:ln w="19050" cap="flat" cmpd="sng">
            <a:solidFill>
              <a:schemeClr val="dk2"/>
            </a:solidFill>
            <a:prstDash val="solid"/>
            <a:round/>
            <a:headEnd type="none" w="med" len="med"/>
            <a:tailEnd type="none" w="med" len="med"/>
          </a:ln>
        </p:spPr>
      </p:pic>
      <p:pic>
        <p:nvPicPr>
          <p:cNvPr id="60" name="Shape 60"/>
          <p:cNvPicPr preferRelativeResize="0"/>
          <p:nvPr/>
        </p:nvPicPr>
        <p:blipFill>
          <a:blip r:embed="rId4">
            <a:alphaModFix/>
          </a:blip>
          <a:stretch>
            <a:fillRect/>
          </a:stretch>
        </p:blipFill>
        <p:spPr>
          <a:xfrm>
            <a:off x="5641950" y="1336425"/>
            <a:ext cx="3399650" cy="5468774"/>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6425" y="41500"/>
            <a:ext cx="5521199" cy="905099"/>
          </a:xfrm>
          <a:prstGeom prst="rect">
            <a:avLst/>
          </a:prstGeom>
          <a:solidFill>
            <a:srgbClr val="980000"/>
          </a:solidFill>
          <a:ln w="28575" cap="flat" cmpd="sng">
            <a:solidFill>
              <a:srgbClr val="FFFF00"/>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r>
              <a:rPr lang="en-US" sz="2400">
                <a:solidFill>
                  <a:srgbClr val="D9D9D9"/>
                </a:solidFill>
                <a:latin typeface="Gorditas"/>
                <a:ea typeface="Gorditas"/>
                <a:cs typeface="Gorditas"/>
                <a:sym typeface="Gorditas"/>
              </a:rPr>
              <a:t> Gold, Salt, &amp; Slaves: </a:t>
            </a:r>
          </a:p>
          <a:p>
            <a:pPr algn="l">
              <a:spcBef>
                <a:spcPts val="0"/>
              </a:spcBef>
              <a:buNone/>
            </a:pPr>
            <a:r>
              <a:rPr lang="en-US" sz="2400">
                <a:solidFill>
                  <a:srgbClr val="D9D9D9"/>
                </a:solidFill>
                <a:latin typeface="Gorditas"/>
                <a:ea typeface="Gorditas"/>
                <a:cs typeface="Gorditas"/>
                <a:sym typeface="Gorditas"/>
              </a:rPr>
              <a:t>Trade &amp; Empire in West Africa</a:t>
            </a:r>
          </a:p>
        </p:txBody>
      </p:sp>
      <p:sp>
        <p:nvSpPr>
          <p:cNvPr id="66" name="Shape 66"/>
          <p:cNvSpPr txBox="1">
            <a:spLocks noGrp="1"/>
          </p:cNvSpPr>
          <p:nvPr>
            <p:ph type="body" idx="1"/>
          </p:nvPr>
        </p:nvSpPr>
        <p:spPr>
          <a:xfrm>
            <a:off x="66425" y="1012925"/>
            <a:ext cx="5521199" cy="5720400"/>
          </a:xfrm>
          <a:prstGeom prst="rect">
            <a:avLst/>
          </a:prstGeom>
          <a:solidFill>
            <a:srgbClr val="FFF2CC"/>
          </a:solid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marL="0" lvl="0" indent="0" rtl="0">
              <a:spcBef>
                <a:spcPts val="0"/>
              </a:spcBef>
              <a:buNone/>
            </a:pPr>
            <a:r>
              <a:rPr lang="en-US" sz="2400" b="1" dirty="0">
                <a:solidFill>
                  <a:srgbClr val="980000"/>
                </a:solidFill>
                <a:latin typeface="Enriqueta"/>
                <a:ea typeface="Enriqueta"/>
                <a:cs typeface="Enriqueta"/>
                <a:sym typeface="Enriqueta"/>
              </a:rPr>
              <a:t>Introduction of </a:t>
            </a:r>
            <a:r>
              <a:rPr lang="en-US" sz="2400" b="1" u="sng" dirty="0">
                <a:solidFill>
                  <a:srgbClr val="980000"/>
                </a:solidFill>
                <a:latin typeface="Enriqueta"/>
                <a:ea typeface="Enriqueta"/>
                <a:cs typeface="Enriqueta"/>
                <a:sym typeface="Enriqueta"/>
              </a:rPr>
              <a:t>camel</a:t>
            </a:r>
            <a:r>
              <a:rPr lang="en-US" sz="2400" b="1" dirty="0">
                <a:solidFill>
                  <a:srgbClr val="980000"/>
                </a:solidFill>
                <a:latin typeface="Enriqueta"/>
                <a:ea typeface="Enriqueta"/>
                <a:cs typeface="Enriqueta"/>
                <a:sym typeface="Enriqueta"/>
              </a:rPr>
              <a:t> in early centuries </a:t>
            </a:r>
            <a:r>
              <a:rPr lang="en-US" sz="2400" b="1" dirty="0" err="1">
                <a:solidFill>
                  <a:srgbClr val="980000"/>
                </a:solidFill>
                <a:latin typeface="Enriqueta"/>
                <a:ea typeface="Enriqueta"/>
                <a:cs typeface="Enriqueta"/>
                <a:sym typeface="Enriqueta"/>
              </a:rPr>
              <a:t>c.e</a:t>
            </a:r>
            <a:r>
              <a:rPr lang="en-US" sz="2400" b="1" dirty="0">
                <a:solidFill>
                  <a:srgbClr val="980000"/>
                </a:solidFill>
                <a:latin typeface="Enriqueta"/>
                <a:ea typeface="Enriqueta"/>
                <a:cs typeface="Enriqueta"/>
                <a:sym typeface="Enriqueta"/>
              </a:rPr>
              <a:t>. was a turning point</a:t>
            </a:r>
          </a:p>
          <a:p>
            <a:pPr marL="457200" lvl="0" indent="-342900" rtl="0">
              <a:spcBef>
                <a:spcPts val="0"/>
              </a:spcBef>
              <a:buSzPct val="100000"/>
              <a:buFont typeface="Enriqueta"/>
              <a:buChar char="★"/>
            </a:pPr>
            <a:r>
              <a:rPr lang="en-US" sz="1800" dirty="0">
                <a:solidFill>
                  <a:srgbClr val="980000"/>
                </a:solidFill>
                <a:latin typeface="Enriqueta"/>
                <a:ea typeface="Enriqueta"/>
                <a:cs typeface="Enriqueta"/>
                <a:sym typeface="Enriqueta"/>
              </a:rPr>
              <a:t>Can go 10 days without water</a:t>
            </a:r>
          </a:p>
          <a:p>
            <a:pPr marL="457200" lvl="0" indent="-342900" rtl="0">
              <a:spcBef>
                <a:spcPts val="0"/>
              </a:spcBef>
              <a:buSzPct val="100000"/>
              <a:buFont typeface="Enriqueta"/>
              <a:buChar char="★"/>
            </a:pPr>
            <a:r>
              <a:rPr lang="en-US" sz="1800" dirty="0">
                <a:solidFill>
                  <a:srgbClr val="980000"/>
                </a:solidFill>
                <a:latin typeface="Enriqueta"/>
                <a:ea typeface="Enriqueta"/>
                <a:cs typeface="Enriqueta"/>
                <a:sym typeface="Enriqueta"/>
              </a:rPr>
              <a:t>Made it possible to </a:t>
            </a:r>
            <a:r>
              <a:rPr lang="en-US" sz="1800" b="1" dirty="0">
                <a:solidFill>
                  <a:srgbClr val="980000"/>
                </a:solidFill>
                <a:latin typeface="Enriqueta"/>
                <a:ea typeface="Enriqueta"/>
                <a:cs typeface="Enriqueta"/>
                <a:sym typeface="Enriqueta"/>
              </a:rPr>
              <a:t>cross the Sahara</a:t>
            </a:r>
          </a:p>
          <a:p>
            <a:pPr marL="0" lvl="0" indent="0" rtl="0">
              <a:spcBef>
                <a:spcPts val="0"/>
              </a:spcBef>
              <a:buNone/>
            </a:pPr>
            <a:r>
              <a:rPr lang="en-US" sz="2400" dirty="0">
                <a:solidFill>
                  <a:srgbClr val="980000"/>
                </a:solidFill>
                <a:latin typeface="Enriqueta"/>
                <a:ea typeface="Enriqueta"/>
                <a:cs typeface="Enriqueta"/>
                <a:sym typeface="Enriqueta"/>
              </a:rPr>
              <a:t>Creation of a series of </a:t>
            </a:r>
            <a:r>
              <a:rPr lang="en-US" sz="2400" b="1" dirty="0">
                <a:solidFill>
                  <a:srgbClr val="980000"/>
                </a:solidFill>
                <a:latin typeface="Enriqueta"/>
                <a:ea typeface="Enriqueta"/>
                <a:cs typeface="Enriqueta"/>
                <a:sym typeface="Enriqueta"/>
              </a:rPr>
              <a:t>states in western &amp; central Sudan</a:t>
            </a:r>
            <a:r>
              <a:rPr lang="en-US" sz="2400" dirty="0">
                <a:solidFill>
                  <a:srgbClr val="980000"/>
                </a:solidFill>
                <a:latin typeface="Enriqueta"/>
                <a:ea typeface="Enriqueta"/>
                <a:cs typeface="Enriqueta"/>
                <a:sym typeface="Enriqueta"/>
              </a:rPr>
              <a:t> between 500-1600 </a:t>
            </a:r>
            <a:r>
              <a:rPr lang="en-US" sz="2400" dirty="0" err="1">
                <a:solidFill>
                  <a:srgbClr val="980000"/>
                </a:solidFill>
                <a:latin typeface="Enriqueta"/>
                <a:ea typeface="Enriqueta"/>
                <a:cs typeface="Enriqueta"/>
                <a:sym typeface="Enriqueta"/>
              </a:rPr>
              <a:t>c.e</a:t>
            </a:r>
            <a:r>
              <a:rPr lang="en-US" sz="2400" dirty="0">
                <a:solidFill>
                  <a:srgbClr val="980000"/>
                </a:solidFill>
                <a:latin typeface="Enriqueta"/>
                <a:ea typeface="Enriqueta"/>
                <a:cs typeface="Enriqueta"/>
                <a:sym typeface="Enriqueta"/>
              </a:rPr>
              <a:t>., including </a:t>
            </a:r>
            <a:r>
              <a:rPr lang="en-US" sz="2400" b="1" dirty="0">
                <a:solidFill>
                  <a:srgbClr val="980000"/>
                </a:solidFill>
                <a:latin typeface="Enriqueta"/>
                <a:ea typeface="Enriqueta"/>
                <a:cs typeface="Enriqueta"/>
                <a:sym typeface="Enriqueta"/>
              </a:rPr>
              <a:t>Ghana, Mali, Songhay, </a:t>
            </a:r>
            <a:r>
              <a:rPr lang="en-US" sz="2400" b="1" dirty="0" err="1">
                <a:solidFill>
                  <a:srgbClr val="980000"/>
                </a:solidFill>
                <a:latin typeface="Enriqueta"/>
                <a:ea typeface="Enriqueta"/>
                <a:cs typeface="Enriqueta"/>
                <a:sym typeface="Enriqueta"/>
              </a:rPr>
              <a:t>Kanem</a:t>
            </a:r>
            <a:r>
              <a:rPr lang="en-US" sz="2400" b="1" dirty="0">
                <a:solidFill>
                  <a:srgbClr val="980000"/>
                </a:solidFill>
                <a:latin typeface="Enriqueta"/>
                <a:ea typeface="Enriqueta"/>
                <a:cs typeface="Enriqueta"/>
                <a:sym typeface="Enriqueta"/>
              </a:rPr>
              <a:t>, &amp; Hausa city-states</a:t>
            </a:r>
          </a:p>
          <a:p>
            <a:pPr marL="457200" lvl="0" indent="-342900" rtl="0">
              <a:spcBef>
                <a:spcPts val="0"/>
              </a:spcBef>
              <a:buSzPct val="100000"/>
              <a:buFont typeface="Enriqueta"/>
              <a:buChar char="★"/>
            </a:pPr>
            <a:r>
              <a:rPr lang="en-US" sz="1800" i="1" dirty="0" smtClean="0">
                <a:solidFill>
                  <a:srgbClr val="980000"/>
                </a:solidFill>
                <a:latin typeface="Enriqueta"/>
                <a:ea typeface="Enriqueta"/>
                <a:cs typeface="Enriqueta"/>
                <a:sym typeface="Enriqueta"/>
              </a:rPr>
              <a:t>All </a:t>
            </a:r>
            <a:r>
              <a:rPr lang="en-US" sz="1800" i="1" dirty="0">
                <a:solidFill>
                  <a:srgbClr val="980000"/>
                </a:solidFill>
                <a:latin typeface="Enriqueta"/>
                <a:ea typeface="Enriqueta"/>
                <a:cs typeface="Enriqueta"/>
                <a:sym typeface="Enriqueta"/>
              </a:rPr>
              <a:t>were </a:t>
            </a:r>
            <a:r>
              <a:rPr lang="en-US" sz="1800" b="1" i="1" u="sng" dirty="0">
                <a:solidFill>
                  <a:srgbClr val="980000"/>
                </a:solidFill>
                <a:latin typeface="Enriqueta"/>
                <a:ea typeface="Enriqueta"/>
                <a:cs typeface="Enriqueta"/>
                <a:sym typeface="Enriqueta"/>
              </a:rPr>
              <a:t>monarchies w/elaborate court life</a:t>
            </a:r>
            <a:r>
              <a:rPr lang="en-US" sz="1800" i="1" dirty="0">
                <a:solidFill>
                  <a:srgbClr val="980000"/>
                </a:solidFill>
                <a:latin typeface="Enriqueta"/>
                <a:ea typeface="Enriqueta"/>
                <a:cs typeface="Enriqueta"/>
                <a:sym typeface="Enriqueta"/>
              </a:rPr>
              <a:t> &amp; at least some administration &amp; military forces</a:t>
            </a:r>
          </a:p>
          <a:p>
            <a:pPr marL="457200" lvl="0" indent="-342900" rtl="0">
              <a:spcBef>
                <a:spcPts val="0"/>
              </a:spcBef>
              <a:buSzPct val="100000"/>
              <a:buFont typeface="Enriqueta"/>
              <a:buChar char="★"/>
            </a:pPr>
            <a:r>
              <a:rPr lang="en-US" sz="1800" i="1" dirty="0">
                <a:solidFill>
                  <a:srgbClr val="980000"/>
                </a:solidFill>
                <a:latin typeface="Enriqueta"/>
                <a:ea typeface="Enriqueta"/>
                <a:cs typeface="Enriqueta"/>
                <a:sym typeface="Enriqueta"/>
              </a:rPr>
              <a:t>All had a reputation for </a:t>
            </a:r>
            <a:r>
              <a:rPr lang="en-US" sz="1800" b="1" i="1" u="sng" dirty="0">
                <a:solidFill>
                  <a:srgbClr val="980000"/>
                </a:solidFill>
                <a:latin typeface="Enriqueta"/>
                <a:ea typeface="Enriqueta"/>
                <a:cs typeface="Enriqueta"/>
                <a:sym typeface="Enriqueta"/>
              </a:rPr>
              <a:t>great riches</a:t>
            </a:r>
          </a:p>
          <a:p>
            <a:pPr marL="0" lvl="0" indent="0" rtl="0">
              <a:spcBef>
                <a:spcPts val="0"/>
              </a:spcBef>
              <a:buNone/>
            </a:pPr>
            <a:r>
              <a:rPr lang="en-US" sz="2400" b="1" dirty="0">
                <a:solidFill>
                  <a:srgbClr val="000000"/>
                </a:solidFill>
                <a:latin typeface="Enriqueta"/>
                <a:ea typeface="Enriqueta"/>
                <a:cs typeface="Enriqueta"/>
                <a:sym typeface="Enriqueta"/>
              </a:rPr>
              <a:t>Merchants especially wanted </a:t>
            </a:r>
            <a:r>
              <a:rPr lang="en-US" sz="2400" b="1" u="sng" dirty="0">
                <a:solidFill>
                  <a:srgbClr val="000000"/>
                </a:solidFill>
                <a:latin typeface="Enriqueta"/>
                <a:ea typeface="Enriqueta"/>
                <a:cs typeface="Enriqueta"/>
                <a:sym typeface="Enriqueta"/>
              </a:rPr>
              <a:t>gold</a:t>
            </a:r>
            <a:r>
              <a:rPr lang="en-US" sz="2400" b="1" dirty="0">
                <a:solidFill>
                  <a:srgbClr val="000000"/>
                </a:solidFill>
                <a:latin typeface="Enriqueta"/>
                <a:ea typeface="Enriqueta"/>
                <a:cs typeface="Enriqueta"/>
                <a:sym typeface="Enriqueta"/>
              </a:rPr>
              <a:t> from West Africa</a:t>
            </a:r>
            <a:r>
              <a:rPr lang="en-US" sz="2400" dirty="0">
                <a:solidFill>
                  <a:srgbClr val="000000"/>
                </a:solidFill>
                <a:latin typeface="Enriqueta"/>
                <a:ea typeface="Enriqueta"/>
                <a:cs typeface="Enriqueta"/>
                <a:sym typeface="Enriqueta"/>
              </a:rPr>
              <a:t> </a:t>
            </a:r>
            <a:r>
              <a:rPr lang="en-US" sz="1800" dirty="0">
                <a:solidFill>
                  <a:srgbClr val="000000"/>
                </a:solidFill>
                <a:latin typeface="Enriqueta"/>
                <a:ea typeface="Enriqueta"/>
                <a:cs typeface="Enriqueta"/>
                <a:sym typeface="Enriqueta"/>
              </a:rPr>
              <a:t>(&amp; </a:t>
            </a:r>
            <a:r>
              <a:rPr lang="en-US" sz="1800" b="1" dirty="0">
                <a:solidFill>
                  <a:srgbClr val="000000"/>
                </a:solidFill>
                <a:latin typeface="Enriqueta"/>
                <a:ea typeface="Enriqueta"/>
                <a:cs typeface="Enriqueta"/>
                <a:sym typeface="Enriqueta"/>
              </a:rPr>
              <a:t>ivory, kola nuts, </a:t>
            </a:r>
            <a:r>
              <a:rPr lang="en-US" sz="2000" b="1" dirty="0">
                <a:solidFill>
                  <a:srgbClr val="000000"/>
                </a:solidFill>
                <a:latin typeface="Enriqueta"/>
                <a:ea typeface="Enriqueta"/>
                <a:cs typeface="Enriqueta"/>
                <a:sym typeface="Enriqueta"/>
              </a:rPr>
              <a:t>slaves</a:t>
            </a:r>
            <a:r>
              <a:rPr lang="en-US" sz="2000" dirty="0">
                <a:solidFill>
                  <a:srgbClr val="000000"/>
                </a:solidFill>
                <a:latin typeface="Enriqueta"/>
                <a:ea typeface="Enriqueta"/>
                <a:cs typeface="Enriqueta"/>
                <a:sym typeface="Enriqueta"/>
              </a:rPr>
              <a:t>)</a:t>
            </a:r>
          </a:p>
          <a:p>
            <a:pPr marL="0" lvl="0" indent="0" rtl="0">
              <a:spcBef>
                <a:spcPts val="0"/>
              </a:spcBef>
              <a:buNone/>
            </a:pPr>
            <a:r>
              <a:rPr lang="en-US" sz="2000" b="1" dirty="0">
                <a:solidFill>
                  <a:srgbClr val="000000"/>
                </a:solidFill>
                <a:latin typeface="Enriqueta"/>
                <a:ea typeface="Enriqueta"/>
                <a:cs typeface="Enriqueta"/>
                <a:sym typeface="Enriqueta"/>
              </a:rPr>
              <a:t>Sudan received horses, cloth, dates, manufactured goods, salt in return</a:t>
            </a:r>
          </a:p>
        </p:txBody>
      </p:sp>
      <p:pic>
        <p:nvPicPr>
          <p:cNvPr id="67" name="Shape 67"/>
          <p:cNvPicPr preferRelativeResize="0"/>
          <p:nvPr/>
        </p:nvPicPr>
        <p:blipFill>
          <a:blip r:embed="rId3">
            <a:alphaModFix/>
          </a:blip>
          <a:stretch>
            <a:fillRect/>
          </a:stretch>
        </p:blipFill>
        <p:spPr>
          <a:xfrm>
            <a:off x="5731325" y="41500"/>
            <a:ext cx="3310325" cy="3844149"/>
          </a:xfrm>
          <a:prstGeom prst="rect">
            <a:avLst/>
          </a:prstGeom>
          <a:noFill/>
          <a:ln w="28575" cap="flat" cmpd="sng">
            <a:solidFill>
              <a:srgbClr val="FFFF00"/>
            </a:solidFill>
            <a:prstDash val="solid"/>
            <a:round/>
            <a:headEnd type="none" w="med" len="med"/>
            <a:tailEnd type="none" w="med" len="med"/>
          </a:ln>
        </p:spPr>
      </p:pic>
      <p:pic>
        <p:nvPicPr>
          <p:cNvPr id="68" name="Shape 68"/>
          <p:cNvPicPr preferRelativeResize="0"/>
          <p:nvPr/>
        </p:nvPicPr>
        <p:blipFill rotWithShape="1">
          <a:blip r:embed="rId4">
            <a:alphaModFix/>
          </a:blip>
          <a:srcRect r="7019"/>
          <a:stretch/>
        </p:blipFill>
        <p:spPr>
          <a:xfrm>
            <a:off x="5731325" y="4019123"/>
            <a:ext cx="3310324" cy="2714202"/>
          </a:xfrm>
          <a:prstGeom prst="rect">
            <a:avLst/>
          </a:prstGeom>
          <a:noFill/>
          <a:ln w="28575" cap="flat" cmpd="sng">
            <a:solidFill>
              <a:srgbClr val="FFFF00"/>
            </a:solidFill>
            <a:prstDash val="solid"/>
            <a:round/>
            <a:headEnd type="none" w="med" len="med"/>
            <a:tailEnd type="none" w="med" len="med"/>
          </a:ln>
        </p:spPr>
      </p:pic>
      <p:sp>
        <p:nvSpPr>
          <p:cNvPr id="69" name="Shape 69"/>
          <p:cNvSpPr txBox="1"/>
          <p:nvPr/>
        </p:nvSpPr>
        <p:spPr>
          <a:xfrm>
            <a:off x="5753750" y="3462200"/>
            <a:ext cx="3310199" cy="423300"/>
          </a:xfrm>
          <a:prstGeom prst="rect">
            <a:avLst/>
          </a:prstGeom>
          <a:noFill/>
          <a:ln>
            <a:noFill/>
          </a:ln>
        </p:spPr>
        <p:txBody>
          <a:bodyPr lIns="91425" tIns="91425" rIns="91425" bIns="91425" anchor="ctr" anchorCtr="0">
            <a:noAutofit/>
          </a:bodyPr>
          <a:lstStyle/>
          <a:p>
            <a:pPr algn="ctr">
              <a:spcBef>
                <a:spcPts val="0"/>
              </a:spcBef>
              <a:buNone/>
            </a:pPr>
            <a:r>
              <a:rPr lang="en-US" sz="2400" b="1" i="1">
                <a:highlight>
                  <a:srgbClr val="FFFF00"/>
                </a:highlight>
              </a:rPr>
              <a:t>Mansa Musa</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fade">
                                      <p:cBhvr>
                                        <p:cTn id="12" dur="10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Effect transition="in" filter="fade">
                                      <p:cBhvr>
                                        <p:cTn id="17" dur="1000"/>
                                        <p:tgtEl>
                                          <p:spTgt spid="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Effect transition="in" filter="fade">
                                      <p:cBhvr>
                                        <p:cTn id="22" dur="1000"/>
                                        <p:tgtEl>
                                          <p:spTgt spid="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Effect transition="in" filter="fade">
                                      <p:cBhvr>
                                        <p:cTn id="27" dur="1000"/>
                                        <p:tgtEl>
                                          <p:spTgt spid="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xEl>
                                              <p:pRg st="5" end="5"/>
                                            </p:txEl>
                                          </p:spTgt>
                                        </p:tgtEl>
                                        <p:attrNameLst>
                                          <p:attrName>style.visibility</p:attrName>
                                        </p:attrNameLst>
                                      </p:cBhvr>
                                      <p:to>
                                        <p:strVal val="visible"/>
                                      </p:to>
                                    </p:set>
                                    <p:animEffect transition="in" filter="fade">
                                      <p:cBhvr>
                                        <p:cTn id="32" dur="1000"/>
                                        <p:tgtEl>
                                          <p:spTgt spid="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xEl>
                                              <p:pRg st="6" end="6"/>
                                            </p:txEl>
                                          </p:spTgt>
                                        </p:tgtEl>
                                        <p:attrNameLst>
                                          <p:attrName>style.visibility</p:attrName>
                                        </p:attrNameLst>
                                      </p:cBhvr>
                                      <p:to>
                                        <p:strVal val="visible"/>
                                      </p:to>
                                    </p:set>
                                    <p:animEffect transition="in" filter="fade">
                                      <p:cBhvr>
                                        <p:cTn id="37" dur="1000"/>
                                        <p:tgtEl>
                                          <p:spTgt spid="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6">
                                            <p:txEl>
                                              <p:pRg st="7" end="7"/>
                                            </p:txEl>
                                          </p:spTgt>
                                        </p:tgtEl>
                                        <p:attrNameLst>
                                          <p:attrName>style.visibility</p:attrName>
                                        </p:attrNameLst>
                                      </p:cBhvr>
                                      <p:to>
                                        <p:strVal val="visible"/>
                                      </p:to>
                                    </p:set>
                                    <p:animEffect transition="in" filter="fade">
                                      <p:cBhvr>
                                        <p:cTn id="42" dur="10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l="1669" r="1252"/>
          <a:stretch/>
        </p:blipFill>
        <p:spPr>
          <a:xfrm>
            <a:off x="157750" y="95050"/>
            <a:ext cx="8867249" cy="6652299"/>
          </a:xfrm>
          <a:prstGeom prst="rect">
            <a:avLst/>
          </a:prstGeom>
          <a:noFill/>
          <a:ln>
            <a:noFill/>
          </a:ln>
        </p:spPr>
      </p:pic>
      <p:cxnSp>
        <p:nvCxnSpPr>
          <p:cNvPr id="75" name="Shape 75"/>
          <p:cNvCxnSpPr/>
          <p:nvPr/>
        </p:nvCxnSpPr>
        <p:spPr>
          <a:xfrm flipH="1">
            <a:off x="6579225" y="2786550"/>
            <a:ext cx="836099" cy="1269299"/>
          </a:xfrm>
          <a:prstGeom prst="straightConnector1">
            <a:avLst/>
          </a:prstGeom>
          <a:noFill/>
          <a:ln w="28575" cap="flat" cmpd="sng">
            <a:solidFill>
              <a:srgbClr val="FF0000"/>
            </a:solidFill>
            <a:prstDash val="solid"/>
            <a:round/>
            <a:headEnd type="none" w="lg" len="lg"/>
            <a:tailEnd type="triangle" w="lg" len="lg"/>
          </a:ln>
        </p:spPr>
      </p:cxnSp>
      <p:sp>
        <p:nvSpPr>
          <p:cNvPr id="76" name="Shape 76"/>
          <p:cNvSpPr txBox="1"/>
          <p:nvPr/>
        </p:nvSpPr>
        <p:spPr>
          <a:xfrm>
            <a:off x="5912975" y="3997400"/>
            <a:ext cx="1584300" cy="371699"/>
          </a:xfrm>
          <a:prstGeom prst="rect">
            <a:avLst/>
          </a:prstGeom>
          <a:noFill/>
          <a:ln>
            <a:noFill/>
          </a:ln>
        </p:spPr>
        <p:txBody>
          <a:bodyPr lIns="91425" tIns="91425" rIns="91425" bIns="91425" anchor="t" anchorCtr="0">
            <a:noAutofit/>
          </a:bodyPr>
          <a:lstStyle/>
          <a:p>
            <a:pPr>
              <a:spcBef>
                <a:spcPts val="0"/>
              </a:spcBef>
              <a:buNone/>
            </a:pPr>
            <a:r>
              <a:rPr lang="en-US" b="1">
                <a:solidFill>
                  <a:srgbClr val="FF0000"/>
                </a:solidFill>
              </a:rPr>
              <a:t>SUDAN Today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19975" y="105625"/>
            <a:ext cx="8104200" cy="378600"/>
          </a:xfrm>
          <a:prstGeom prst="rect">
            <a:avLst/>
          </a:prstGeom>
          <a:solidFill>
            <a:srgbClr val="666666"/>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1800" b="1" u="sng">
                <a:solidFill>
                  <a:srgbClr val="FFFF00"/>
                </a:solidFill>
                <a:latin typeface="Georgia"/>
                <a:ea typeface="Georgia"/>
                <a:cs typeface="Georgia"/>
                <a:sym typeface="Georgia"/>
              </a:rPr>
              <a:t>Youtube Video: Crash Course WH: Mansa Musa &amp; Islam in Africa</a:t>
            </a:r>
          </a:p>
        </p:txBody>
      </p:sp>
      <p:sp>
        <p:nvSpPr>
          <p:cNvPr id="82" name="Shape 82">
            <a:hlinkClick r:id="rId3"/>
          </p:cNvPr>
          <p:cNvSpPr/>
          <p:nvPr/>
        </p:nvSpPr>
        <p:spPr>
          <a:xfrm>
            <a:off x="519975" y="543500"/>
            <a:ext cx="8104199" cy="6075324"/>
          </a:xfrm>
          <a:prstGeom prst="rect">
            <a:avLst/>
          </a:prstGeom>
          <a:blipFill>
            <a:blip r:embed="rId4">
              <a:alphaModFix/>
            </a:blip>
            <a:stretch>
              <a:fillRect/>
            </a:stretch>
          </a:blipFill>
          <a:ln w="19050" cap="flat" cmpd="sng">
            <a:solidFill>
              <a:srgbClr val="FFFF00"/>
            </a:solidFill>
            <a:prstDash val="solid"/>
            <a:round/>
            <a:headEnd type="none" w="med" len="med"/>
            <a:tailEnd type="none" w="med" len="med"/>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90425" y="58125"/>
            <a:ext cx="8363099" cy="409199"/>
          </a:xfrm>
          <a:prstGeom prst="rect">
            <a:avLst/>
          </a:prstGeom>
          <a:solidFill>
            <a:srgbClr val="FFF2CC"/>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2400" u="sng">
                <a:solidFill>
                  <a:srgbClr val="980000"/>
                </a:solidFill>
                <a:latin typeface="Doppio One"/>
                <a:ea typeface="Doppio One"/>
                <a:cs typeface="Doppio One"/>
                <a:sym typeface="Doppio One"/>
              </a:rPr>
              <a:t>YouTube Video: The Ancient Silk Road of China</a:t>
            </a:r>
          </a:p>
        </p:txBody>
      </p:sp>
      <p:sp>
        <p:nvSpPr>
          <p:cNvPr id="88" name="Shape 88">
            <a:hlinkClick r:id="rId3"/>
          </p:cNvPr>
          <p:cNvSpPr/>
          <p:nvPr/>
        </p:nvSpPr>
        <p:spPr>
          <a:xfrm>
            <a:off x="453974" y="537849"/>
            <a:ext cx="8236050" cy="6180200"/>
          </a:xfrm>
          <a:prstGeom prst="rect">
            <a:avLst/>
          </a:prstGeom>
          <a:blipFill>
            <a:blip r:embed="rId4">
              <a:alphaModFix/>
            </a:blip>
            <a:stretch>
              <a:fillRect/>
            </a:stretch>
          </a:blipFill>
          <a:ln w="19050" cap="flat" cmpd="sng">
            <a:solidFill>
              <a:srgbClr val="980000"/>
            </a:solidFill>
            <a:prstDash val="solid"/>
            <a:round/>
            <a:headEnd type="none" w="med" len="med"/>
            <a:tailEnd type="none" w="med" len="med"/>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7475" y="87475"/>
            <a:ext cx="5442000" cy="12491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400" u="none" strike="noStrike" cap="none" baseline="0">
                <a:solidFill>
                  <a:schemeClr val="accent2"/>
                </a:solidFill>
                <a:latin typeface="Gorditas"/>
                <a:ea typeface="Gorditas"/>
                <a:cs typeface="Gorditas"/>
                <a:sym typeface="Gorditas"/>
              </a:rPr>
              <a:t>Q. What made silk such a highly desired commodity across Eurasia? </a:t>
            </a:r>
          </a:p>
        </p:txBody>
      </p:sp>
      <p:sp>
        <p:nvSpPr>
          <p:cNvPr id="94" name="Shape 94"/>
          <p:cNvSpPr txBox="1">
            <a:spLocks noGrp="1"/>
          </p:cNvSpPr>
          <p:nvPr>
            <p:ph type="body" idx="1"/>
          </p:nvPr>
        </p:nvSpPr>
        <p:spPr>
          <a:xfrm>
            <a:off x="87475" y="1411450"/>
            <a:ext cx="5442000" cy="5338800"/>
          </a:xfrm>
          <a:prstGeom prst="rect">
            <a:avLst/>
          </a:prstGeom>
          <a:solidFill>
            <a:srgbClr val="FCE5CD"/>
          </a:solidFill>
          <a:ln w="19050" cap="flat" cmpd="sng">
            <a:solidFill>
              <a:srgbClr val="FF0000"/>
            </a:solidFill>
            <a:prstDash val="solid"/>
            <a:round/>
            <a:headEnd type="none" w="med" len="med"/>
            <a:tailEnd type="none" w="med" len="med"/>
          </a:ln>
        </p:spPr>
        <p:txBody>
          <a:bodyPr lIns="91425" tIns="45700" rIns="91425" bIns="45700" anchor="t" anchorCtr="0">
            <a:noAutofit/>
          </a:bodyPr>
          <a:lstStyle/>
          <a:p>
            <a:pPr marR="0" lvl="0" indent="0" rtl="0">
              <a:lnSpc>
                <a:spcPct val="100000"/>
              </a:lnSpc>
              <a:spcBef>
                <a:spcPts val="560"/>
              </a:spcBef>
              <a:spcAft>
                <a:spcPts val="0"/>
              </a:spcAft>
              <a:buNone/>
            </a:pPr>
            <a:r>
              <a:rPr lang="en-US" sz="3000" b="1" i="0" u="sng" strike="noStrike" cap="none" baseline="0">
                <a:solidFill>
                  <a:schemeClr val="dk1"/>
                </a:solidFill>
                <a:latin typeface="Enriqueta"/>
                <a:ea typeface="Enriqueta"/>
                <a:cs typeface="Enriqueta"/>
                <a:sym typeface="Enriqueta"/>
              </a:rPr>
              <a:t>Silk used as currency</a:t>
            </a:r>
            <a:r>
              <a:rPr lang="en-US" sz="3000" b="0" i="0" u="none" strike="noStrike" cap="none" baseline="0">
                <a:solidFill>
                  <a:schemeClr val="dk1"/>
                </a:solidFill>
                <a:latin typeface="Enriqueta"/>
                <a:ea typeface="Enriqueta"/>
                <a:cs typeface="Enriqueta"/>
                <a:sym typeface="Enriqueta"/>
              </a:rPr>
              <a:t> </a:t>
            </a:r>
            <a:r>
              <a:rPr lang="en-US" sz="3000">
                <a:latin typeface="Enriqueta"/>
                <a:ea typeface="Enriqueta"/>
                <a:cs typeface="Enriqueta"/>
                <a:sym typeface="Enriqueta"/>
              </a:rPr>
              <a:t>&amp;</a:t>
            </a:r>
            <a:r>
              <a:rPr lang="en-US" sz="3000" b="0" i="0" u="none" strike="noStrike" cap="none" baseline="0">
                <a:solidFill>
                  <a:schemeClr val="dk1"/>
                </a:solidFill>
                <a:latin typeface="Enriqueta"/>
                <a:ea typeface="Enriqueta"/>
                <a:cs typeface="Enriqueta"/>
                <a:sym typeface="Enriqueta"/>
              </a:rPr>
              <a:t> as a means of accumulating </a:t>
            </a:r>
            <a:r>
              <a:rPr lang="en-US" sz="3000" b="1" i="0" u="none" strike="noStrike" cap="none" baseline="0">
                <a:solidFill>
                  <a:schemeClr val="dk1"/>
                </a:solidFill>
                <a:latin typeface="Enriqueta"/>
                <a:ea typeface="Enriqueta"/>
                <a:cs typeface="Enriqueta"/>
                <a:sym typeface="Enriqueta"/>
              </a:rPr>
              <a:t>wealth</a:t>
            </a:r>
            <a:r>
              <a:rPr lang="en-US" sz="3000" b="0" i="0" u="none" strike="noStrike" cap="none" baseline="0">
                <a:solidFill>
                  <a:schemeClr val="dk1"/>
                </a:solidFill>
                <a:latin typeface="Enriqueta"/>
                <a:ea typeface="Enriqueta"/>
                <a:cs typeface="Enriqueta"/>
                <a:sym typeface="Enriqueta"/>
              </a:rPr>
              <a:t> in Central Asia.</a:t>
            </a:r>
          </a:p>
          <a:p>
            <a:pPr marR="0" lvl="0" indent="0" rtl="0">
              <a:lnSpc>
                <a:spcPct val="100000"/>
              </a:lnSpc>
              <a:spcBef>
                <a:spcPts val="560"/>
              </a:spcBef>
              <a:spcAft>
                <a:spcPts val="0"/>
              </a:spcAft>
              <a:buNone/>
            </a:pPr>
            <a:r>
              <a:rPr lang="en-US" sz="3000">
                <a:latin typeface="Enriqueta"/>
                <a:ea typeface="Enriqueta"/>
                <a:cs typeface="Enriqueta"/>
                <a:sym typeface="Enriqueta"/>
              </a:rPr>
              <a:t>B</a:t>
            </a:r>
            <a:r>
              <a:rPr lang="en-US" sz="3000" b="0" i="0" u="none" strike="noStrike" cap="none" baseline="0">
                <a:solidFill>
                  <a:schemeClr val="dk1"/>
                </a:solidFill>
                <a:latin typeface="Enriqueta"/>
                <a:ea typeface="Enriqueta"/>
                <a:cs typeface="Enriqueta"/>
                <a:sym typeface="Enriqueta"/>
              </a:rPr>
              <a:t>ecame a </a:t>
            </a:r>
            <a:r>
              <a:rPr lang="en-US" sz="3000" b="1" i="0" u="none" strike="noStrike" cap="none" baseline="0">
                <a:solidFill>
                  <a:schemeClr val="dk1"/>
                </a:solidFill>
                <a:latin typeface="Enriqueta"/>
                <a:ea typeface="Enriqueta"/>
                <a:cs typeface="Enriqueta"/>
                <a:sym typeface="Enriqueta"/>
              </a:rPr>
              <a:t>symbol of high status in </a:t>
            </a:r>
            <a:r>
              <a:rPr lang="en-US" sz="3000" b="1" i="0" u="none" strike="noStrike" cap="none" baseline="0">
                <a:solidFill>
                  <a:srgbClr val="980000"/>
                </a:solidFill>
                <a:latin typeface="Enriqueta"/>
                <a:ea typeface="Enriqueta"/>
                <a:cs typeface="Enriqueta"/>
                <a:sym typeface="Enriqueta"/>
              </a:rPr>
              <a:t>China</a:t>
            </a:r>
            <a:r>
              <a:rPr lang="en-US" sz="3000" b="0" i="0" u="none" strike="noStrike" cap="none" baseline="0">
                <a:solidFill>
                  <a:schemeClr val="dk1"/>
                </a:solidFill>
                <a:latin typeface="Enriqueta"/>
                <a:ea typeface="Enriqueta"/>
                <a:cs typeface="Enriqueta"/>
                <a:sym typeface="Enriqueta"/>
              </a:rPr>
              <a:t> </a:t>
            </a:r>
            <a:r>
              <a:rPr lang="en-US" sz="3000">
                <a:latin typeface="Enriqueta"/>
                <a:ea typeface="Enriqueta"/>
                <a:cs typeface="Enriqueta"/>
                <a:sym typeface="Enriqueta"/>
              </a:rPr>
              <a:t>&amp;</a:t>
            </a:r>
            <a:r>
              <a:rPr lang="en-US" sz="3000" b="0" i="0" u="none" strike="noStrike" cap="none" baseline="0">
                <a:solidFill>
                  <a:schemeClr val="dk1"/>
                </a:solidFill>
                <a:latin typeface="Enriqueta"/>
                <a:ea typeface="Enriqueta"/>
                <a:cs typeface="Enriqueta"/>
                <a:sym typeface="Enriqueta"/>
              </a:rPr>
              <a:t> the </a:t>
            </a:r>
            <a:r>
              <a:rPr lang="en-US" sz="3000" b="1" i="0" u="none" strike="noStrike" cap="none" baseline="0">
                <a:solidFill>
                  <a:srgbClr val="783F04"/>
                </a:solidFill>
                <a:latin typeface="Enriqueta"/>
                <a:ea typeface="Enriqueta"/>
                <a:cs typeface="Enriqueta"/>
                <a:sym typeface="Enriqueta"/>
              </a:rPr>
              <a:t>Byzantine Empire</a:t>
            </a:r>
            <a:r>
              <a:rPr lang="en-US" sz="3000" b="1" i="0" u="none" strike="noStrike" cap="none" baseline="0">
                <a:solidFill>
                  <a:schemeClr val="dk1"/>
                </a:solidFill>
                <a:latin typeface="Enriqueta"/>
                <a:ea typeface="Enriqueta"/>
                <a:cs typeface="Enriqueta"/>
                <a:sym typeface="Enriqueta"/>
              </a:rPr>
              <a:t> </a:t>
            </a:r>
            <a:r>
              <a:rPr lang="en-US" sz="2400" i="0" u="none" strike="noStrike" cap="none" baseline="0">
                <a:solidFill>
                  <a:schemeClr val="dk1"/>
                </a:solidFill>
                <a:latin typeface="Enriqueta"/>
                <a:ea typeface="Enriqueta"/>
                <a:cs typeface="Enriqueta"/>
                <a:sym typeface="Enriqueta"/>
              </a:rPr>
              <a:t>(</a:t>
            </a:r>
            <a:r>
              <a:rPr lang="en-US" sz="2400" i="1" u="none" strike="noStrike" cap="none" baseline="0">
                <a:solidFill>
                  <a:schemeClr val="dk1"/>
                </a:solidFill>
                <a:latin typeface="Enriqueta"/>
                <a:ea typeface="Enriqueta"/>
                <a:cs typeface="Enriqueta"/>
                <a:sym typeface="Enriqueta"/>
              </a:rPr>
              <a:t>Eastern Roman Empire</a:t>
            </a:r>
            <a:r>
              <a:rPr lang="en-US" sz="2400" i="0" u="none" strike="noStrike" cap="none" baseline="0">
                <a:solidFill>
                  <a:schemeClr val="dk1"/>
                </a:solidFill>
                <a:latin typeface="Enriqueta"/>
                <a:ea typeface="Enriqueta"/>
                <a:cs typeface="Enriqueta"/>
                <a:sym typeface="Enriqueta"/>
              </a:rPr>
              <a:t>)</a:t>
            </a:r>
            <a:r>
              <a:rPr lang="en-US" sz="2400" b="1" i="0" u="none" strike="noStrike" cap="none" baseline="0">
                <a:solidFill>
                  <a:schemeClr val="dk1"/>
                </a:solidFill>
                <a:latin typeface="Enriqueta"/>
                <a:ea typeface="Enriqueta"/>
                <a:cs typeface="Enriqueta"/>
                <a:sym typeface="Enriqueta"/>
              </a:rPr>
              <a:t>.</a:t>
            </a:r>
          </a:p>
          <a:p>
            <a:pPr marR="0" lvl="0" indent="0" rtl="0">
              <a:lnSpc>
                <a:spcPct val="100000"/>
              </a:lnSpc>
              <a:spcBef>
                <a:spcPts val="560"/>
              </a:spcBef>
              <a:spcAft>
                <a:spcPts val="0"/>
              </a:spcAft>
              <a:buNone/>
            </a:pPr>
            <a:r>
              <a:rPr lang="en-US" sz="3000">
                <a:latin typeface="Enriqueta"/>
                <a:ea typeface="Enriqueta"/>
                <a:cs typeface="Enriqueta"/>
                <a:sym typeface="Enriqueta"/>
              </a:rPr>
              <a:t>B</a:t>
            </a:r>
            <a:r>
              <a:rPr lang="en-US" sz="3000" b="0" i="0" u="none" strike="noStrike" cap="none" baseline="0">
                <a:solidFill>
                  <a:schemeClr val="dk1"/>
                </a:solidFill>
                <a:latin typeface="Enriqueta"/>
                <a:ea typeface="Enriqueta"/>
                <a:cs typeface="Enriqueta"/>
                <a:sym typeface="Enriqueta"/>
              </a:rPr>
              <a:t>ecame </a:t>
            </a:r>
            <a:r>
              <a:rPr lang="en-US" sz="3000" b="1" i="0" u="none" strike="noStrike" cap="none" baseline="0">
                <a:solidFill>
                  <a:schemeClr val="dk1"/>
                </a:solidFill>
                <a:latin typeface="Enriqueta"/>
                <a:ea typeface="Enriqueta"/>
                <a:cs typeface="Enriqueta"/>
                <a:sym typeface="Enriqueta"/>
              </a:rPr>
              <a:t>associated with sacred in expanding world religions of </a:t>
            </a:r>
            <a:r>
              <a:rPr lang="en-US" sz="3000" b="1" i="0" u="none" strike="noStrike" cap="none" baseline="0">
                <a:solidFill>
                  <a:srgbClr val="0000FF"/>
                </a:solidFill>
                <a:latin typeface="Enriqueta"/>
                <a:ea typeface="Enriqueta"/>
                <a:cs typeface="Enriqueta"/>
                <a:sym typeface="Enriqueta"/>
              </a:rPr>
              <a:t>Buddhism</a:t>
            </a:r>
            <a:r>
              <a:rPr lang="en-US" sz="3000" b="1" i="0" u="none" strike="noStrike" cap="none" baseline="0">
                <a:solidFill>
                  <a:schemeClr val="dk1"/>
                </a:solidFill>
                <a:latin typeface="Enriqueta"/>
                <a:ea typeface="Enriqueta"/>
                <a:cs typeface="Enriqueta"/>
                <a:sym typeface="Enriqueta"/>
              </a:rPr>
              <a:t> </a:t>
            </a:r>
            <a:r>
              <a:rPr lang="en-US" sz="3000" b="1">
                <a:latin typeface="Enriqueta"/>
                <a:ea typeface="Enriqueta"/>
                <a:cs typeface="Enriqueta"/>
                <a:sym typeface="Enriqueta"/>
              </a:rPr>
              <a:t>&amp;</a:t>
            </a:r>
            <a:r>
              <a:rPr lang="en-US" sz="3000" b="1" i="0" u="none" strike="noStrike" cap="none" baseline="0">
                <a:solidFill>
                  <a:schemeClr val="dk1"/>
                </a:solidFill>
                <a:latin typeface="Enriqueta"/>
                <a:ea typeface="Enriqueta"/>
                <a:cs typeface="Enriqueta"/>
                <a:sym typeface="Enriqueta"/>
              </a:rPr>
              <a:t> </a:t>
            </a:r>
            <a:r>
              <a:rPr lang="en-US" sz="3000" b="1" i="0" u="none" strike="noStrike" cap="none" baseline="0">
                <a:solidFill>
                  <a:srgbClr val="38761D"/>
                </a:solidFill>
                <a:latin typeface="Enriqueta"/>
                <a:ea typeface="Enriqueta"/>
                <a:cs typeface="Enriqueta"/>
                <a:sym typeface="Enriqueta"/>
              </a:rPr>
              <a:t>Christianity</a:t>
            </a:r>
            <a:r>
              <a:rPr lang="en-US" sz="3000" b="0" i="0" u="none" strike="noStrike" cap="none" baseline="0">
                <a:solidFill>
                  <a:schemeClr val="dk1"/>
                </a:solidFill>
                <a:latin typeface="Enriqueta"/>
                <a:ea typeface="Enriqueta"/>
                <a:cs typeface="Enriqueta"/>
                <a:sym typeface="Enriqueta"/>
              </a:rPr>
              <a:t>.</a:t>
            </a:r>
          </a:p>
        </p:txBody>
      </p:sp>
      <p:pic>
        <p:nvPicPr>
          <p:cNvPr id="95" name="Shape 95"/>
          <p:cNvPicPr preferRelativeResize="0"/>
          <p:nvPr/>
        </p:nvPicPr>
        <p:blipFill>
          <a:blip r:embed="rId3">
            <a:alphaModFix/>
          </a:blip>
          <a:stretch>
            <a:fillRect/>
          </a:stretch>
        </p:blipFill>
        <p:spPr>
          <a:xfrm>
            <a:off x="5633275" y="87475"/>
            <a:ext cx="3463825" cy="2592600"/>
          </a:xfrm>
          <a:prstGeom prst="rect">
            <a:avLst/>
          </a:prstGeom>
          <a:noFill/>
          <a:ln w="19050" cap="flat" cmpd="sng">
            <a:solidFill>
              <a:srgbClr val="000000"/>
            </a:solidFill>
            <a:prstDash val="solid"/>
            <a:round/>
            <a:headEnd type="none" w="med" len="med"/>
            <a:tailEnd type="none" w="med" len="med"/>
          </a:ln>
        </p:spPr>
      </p:pic>
      <p:pic>
        <p:nvPicPr>
          <p:cNvPr id="96" name="Shape 96"/>
          <p:cNvPicPr preferRelativeResize="0"/>
          <p:nvPr/>
        </p:nvPicPr>
        <p:blipFill>
          <a:blip r:embed="rId4">
            <a:alphaModFix/>
          </a:blip>
          <a:stretch>
            <a:fillRect/>
          </a:stretch>
        </p:blipFill>
        <p:spPr>
          <a:xfrm>
            <a:off x="5633275" y="2669580"/>
            <a:ext cx="3463824" cy="1481969"/>
          </a:xfrm>
          <a:prstGeom prst="rect">
            <a:avLst/>
          </a:prstGeom>
          <a:noFill/>
          <a:ln w="19050" cap="flat" cmpd="sng">
            <a:solidFill>
              <a:srgbClr val="000000"/>
            </a:solidFill>
            <a:prstDash val="solid"/>
            <a:round/>
            <a:headEnd type="none" w="med" len="med"/>
            <a:tailEnd type="none" w="med" len="med"/>
          </a:ln>
        </p:spPr>
      </p:pic>
      <p:pic>
        <p:nvPicPr>
          <p:cNvPr id="97" name="Shape 97"/>
          <p:cNvPicPr preferRelativeResize="0"/>
          <p:nvPr/>
        </p:nvPicPr>
        <p:blipFill>
          <a:blip r:embed="rId5">
            <a:alphaModFix/>
          </a:blip>
          <a:stretch>
            <a:fillRect/>
          </a:stretch>
        </p:blipFill>
        <p:spPr>
          <a:xfrm>
            <a:off x="7214641" y="4175975"/>
            <a:ext cx="1852733" cy="2555949"/>
          </a:xfrm>
          <a:prstGeom prst="rect">
            <a:avLst/>
          </a:prstGeom>
          <a:noFill/>
          <a:ln w="19050" cap="flat" cmpd="sng">
            <a:solidFill>
              <a:srgbClr val="000000"/>
            </a:solidFill>
            <a:prstDash val="solid"/>
            <a:round/>
            <a:headEnd type="none" w="med" len="med"/>
            <a:tailEnd type="none" w="med" len="med"/>
          </a:ln>
        </p:spPr>
      </p:pic>
      <p:pic>
        <p:nvPicPr>
          <p:cNvPr id="98" name="Shape 98"/>
          <p:cNvPicPr preferRelativeResize="0"/>
          <p:nvPr/>
        </p:nvPicPr>
        <p:blipFill>
          <a:blip r:embed="rId6">
            <a:alphaModFix/>
          </a:blip>
          <a:stretch>
            <a:fillRect/>
          </a:stretch>
        </p:blipFill>
        <p:spPr>
          <a:xfrm>
            <a:off x="5633275" y="4175984"/>
            <a:ext cx="1581374" cy="2555940"/>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10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Effect transition="in" filter="fade">
                                      <p:cBhvr>
                                        <p:cTn id="12" dur="1000"/>
                                        <p:tgtEl>
                                          <p:spTgt spid="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Effect transition="in" filter="fade">
                                      <p:cBhvr>
                                        <p:cTn id="17" dur="10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2431</Words>
  <Application>Microsoft Office PowerPoint</Application>
  <PresentationFormat>On-screen Show (4:3)</PresentationFormat>
  <Paragraphs>138</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Damion</vt:lpstr>
      <vt:lpstr>Doppio One</vt:lpstr>
      <vt:lpstr>Enriqueta</vt:lpstr>
      <vt:lpstr>Georgia</vt:lpstr>
      <vt:lpstr>Gorditas</vt:lpstr>
      <vt:lpstr>Limelight</vt:lpstr>
      <vt:lpstr>Playfair Display</vt:lpstr>
      <vt:lpstr>Times New Roman</vt:lpstr>
      <vt:lpstr>Ubuntu</vt:lpstr>
      <vt:lpstr>Custom Theme</vt:lpstr>
      <vt:lpstr>Commerce &amp; Culture, 500–1500 “Silk Roads, Sea Roads, &amp; Sand Roads” oh, &amp; the “American Web”</vt:lpstr>
      <vt:lpstr>PowerPoint Presentation</vt:lpstr>
      <vt:lpstr>PowerPoint Presentation</vt:lpstr>
      <vt:lpstr>PowerPoint Presentation</vt:lpstr>
      <vt:lpstr> Gold, Salt, &amp; Slaves:  Trade &amp; Empire in West Africa</vt:lpstr>
      <vt:lpstr>PowerPoint Presentation</vt:lpstr>
      <vt:lpstr>Youtube Video: Crash Course WH: Mansa Musa &amp; Islam in Africa</vt:lpstr>
      <vt:lpstr>YouTube Video: The Ancient Silk Road of China</vt:lpstr>
      <vt:lpstr>Q. What made silk such a highly desired commodity across Eurasia? </vt:lpstr>
      <vt:lpstr>Q. What was the impact of disease along the Silk Roads?</vt:lpstr>
      <vt:lpstr>Youtube Video: Driving Along the Silk Road</vt:lpstr>
      <vt:lpstr>Q. What accounted for the spread of Buddhism along the Silk Roads?</vt:lpstr>
      <vt:lpstr>PowerPoint Presentation</vt:lpstr>
      <vt:lpstr>Q. What accounted for the spread of Buddhism along the Silk Roads?</vt:lpstr>
      <vt:lpstr>Youtube Video: What does the silk road look like in China today?</vt:lpstr>
      <vt:lpstr>Document Study: Marco Polo &amp; Ibn Battuta’s Travels</vt:lpstr>
      <vt:lpstr>What motivated and sustained the long-distance commerce of the Silk Roads, Sea Roads, and Sand Roads? </vt:lpstr>
      <vt:lpstr>Q. What lay behind the emergence of Silk Road commerce, and what kept it going for so many centuries?</vt:lpstr>
      <vt:lpstr>Q. What were the major economic, social, and cultural consequences of Silk Road commerce?</vt:lpstr>
      <vt:lpstr>Sea Roads</vt:lpstr>
      <vt:lpstr>PowerPoint Presentation</vt:lpstr>
      <vt:lpstr>How did the operation of the Indian Ocean trading network differ from that of the Silk Roads?</vt:lpstr>
      <vt:lpstr>What is the relationship between the rise of Srivijaya and the world of Indian Ocean commerce?</vt:lpstr>
      <vt:lpstr>What lay behind the flourishing of Indian Ocean commerce in the post classical millennium?</vt:lpstr>
      <vt:lpstr>PowerPoint Presentation</vt:lpstr>
      <vt:lpstr>What makes trade tick?</vt:lpstr>
      <vt:lpstr>PowerPoint Presentation</vt:lpstr>
      <vt:lpstr> In what ways did networks of interaction in the Western Hemisphere differ from those in the Eastern Hemisphere?</vt:lpstr>
      <vt:lpstr>Why did the Eastern Hemisphere develop long-distance trade more extensively than did the societies of the Western Hemisphere?</vt:lpstr>
      <vt:lpstr>What changes did trans-Saharan trade bring to West Africa?</vt:lpstr>
      <vt:lpstr>PowerPoint Presentation</vt:lpstr>
      <vt:lpstr>Reading the Map:  What might account for the long-term growth of West African Empires to east &amp; west?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8: Commerce &amp; Culture, 500–1500 “Silk Roads, Sea Roads, &amp; Sand Roads” oh, &amp; the “American Web”</dc:title>
  <dc:creator>DAUGILA MICHAEL</dc:creator>
  <cp:lastModifiedBy>DAUGILA MICHAEL</cp:lastModifiedBy>
  <cp:revision>2</cp:revision>
  <dcterms:modified xsi:type="dcterms:W3CDTF">2015-10-26T19:47:45Z</dcterms:modified>
</cp:coreProperties>
</file>